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6" r:id="rId5"/>
    <p:sldId id="320" r:id="rId6"/>
    <p:sldId id="323" r:id="rId7"/>
    <p:sldId id="324" r:id="rId8"/>
    <p:sldId id="325" r:id="rId9"/>
    <p:sldId id="326" r:id="rId10"/>
    <p:sldId id="331" r:id="rId11"/>
    <p:sldId id="332" r:id="rId12"/>
    <p:sldId id="333" r:id="rId13"/>
    <p:sldId id="334" r:id="rId14"/>
    <p:sldId id="335" r:id="rId15"/>
    <p:sldId id="336" r:id="rId16"/>
    <p:sldId id="352" r:id="rId17"/>
    <p:sldId id="353" r:id="rId18"/>
    <p:sldId id="354" r:id="rId19"/>
    <p:sldId id="327"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4/11/2025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4/11/2025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4/11/2025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4/11/2025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4/11/2025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4/11/2025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4/11/2025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4/11/2025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4/11/2025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4/11/2025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Educational_Psychologist_(academic_journal)" TargetMode="External"/><Relationship Id="rId2" Type="http://schemas.openxmlformats.org/officeDocument/2006/relationships/hyperlink" Target="https://doi.org/10.1207/s15516709cog0502_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researchgate.net/profile/Christina-Barbieri-2?_tp=eyJjb250ZXh0Ijp7ImZpcnN0UGFnZSI6Il9kaXJlY3QiLCJwYWdlIjoicHVibGljYXRpb24ifX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730000" y="639097"/>
            <a:ext cx="4813072" cy="3494791"/>
          </a:xfrm>
        </p:spPr>
        <p:txBody>
          <a:bodyPr>
            <a:noAutofit/>
          </a:bodyPr>
          <a:lstStyle/>
          <a:p>
            <a:r>
              <a:rPr lang="en-US" sz="4500" dirty="0"/>
              <a:t>Learning Design and Cognition</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729999" y="4455621"/>
            <a:ext cx="4829101" cy="1238616"/>
          </a:xfrm>
        </p:spPr>
        <p:txBody>
          <a:bodyPr>
            <a:normAutofit/>
          </a:bodyPr>
          <a:lstStyle/>
          <a:p>
            <a:endParaRPr lang="en-US" dirty="0"/>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6096000" cy="6857990"/>
          </a:xfrm>
          <a:prstGeom prst="rect">
            <a:avLst/>
          </a:prstGeom>
        </p:spPr>
      </p:pic>
      <p:cxnSp>
        <p:nvCxnSpPr>
          <p:cNvPr id="26" name="Straight Connector 2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6540-923E-495B-25FD-FAECB85394C8}"/>
              </a:ext>
            </a:extLst>
          </p:cNvPr>
          <p:cNvSpPr>
            <a:spLocks noGrp="1"/>
          </p:cNvSpPr>
          <p:nvPr>
            <p:ph type="title"/>
          </p:nvPr>
        </p:nvSpPr>
        <p:spPr/>
        <p:txBody>
          <a:bodyPr/>
          <a:lstStyle/>
          <a:p>
            <a:r>
              <a:rPr lang="en-US" b="0" i="0" dirty="0">
                <a:effectLst/>
                <a:latin typeface="Arial" panose="020B0604020202020204" pitchFamily="34" charset="0"/>
                <a:cs typeface="Arial" panose="020B0604020202020204" pitchFamily="34" charset="0"/>
              </a:rPr>
              <a:t>Narrow Limits of Change</a:t>
            </a:r>
            <a:endParaRPr lang="en-IN" dirty="0"/>
          </a:p>
        </p:txBody>
      </p:sp>
      <p:sp>
        <p:nvSpPr>
          <p:cNvPr id="3" name="Content Placeholder 2">
            <a:extLst>
              <a:ext uri="{FF2B5EF4-FFF2-40B4-BE49-F238E27FC236}">
                <a16:creationId xmlns:a16="http://schemas.microsoft.com/office/drawing/2014/main" id="{05475FCB-DD7A-6F5B-96EB-6111A282BEA1}"/>
              </a:ext>
            </a:extLst>
          </p:cNvPr>
          <p:cNvSpPr>
            <a:spLocks noGrp="1"/>
          </p:cNvSpPr>
          <p:nvPr>
            <p:ph idx="1"/>
          </p:nvPr>
        </p:nvSpPr>
        <p:spPr>
          <a:xfrm>
            <a:off x="6438121" y="2295002"/>
            <a:ext cx="4488569" cy="3574090"/>
          </a:xfrm>
        </p:spPr>
        <p:txBody>
          <a:bodyPr>
            <a:normAutofit fontScale="92500" lnSpcReduction="10000"/>
          </a:bodyPr>
          <a:lstStyle/>
          <a:p>
            <a:r>
              <a:rPr lang="en-US" b="0" i="0" dirty="0">
                <a:effectLst/>
                <a:latin typeface="Arial" panose="020B0604020202020204" pitchFamily="34" charset="0"/>
                <a:cs typeface="Arial" panose="020B0604020202020204" pitchFamily="34" charset="0"/>
              </a:rPr>
              <a:t>The epigenetic system regulates evolutionary mutations to ensure gradual adaptation. Similarly, working memory limits the amount of novel information that we can process in one go to prevent overload. </a:t>
            </a:r>
          </a:p>
          <a:p>
            <a:r>
              <a:rPr lang="en-US" sz="2100" dirty="0">
                <a:latin typeface="Arial" panose="020B0604020202020204" pitchFamily="34" charset="0"/>
                <a:cs typeface="Arial" panose="020B0604020202020204" pitchFamily="34" charset="0"/>
              </a:rPr>
              <a:t>Implication: Instructional strategies should reduce extrinsic load (avoid starting with unguided practice), maximize germane load (use chunking, for instance) and simplify intrinsic load.</a:t>
            </a:r>
          </a:p>
          <a:p>
            <a:endParaRPr lang="en-US" b="0" i="0" dirty="0">
              <a:effectLst/>
              <a:latin typeface="Arial" panose="020B0604020202020204" pitchFamily="34" charset="0"/>
              <a:cs typeface="Arial" panose="020B0604020202020204" pitchFamily="34" charset="0"/>
            </a:endParaRPr>
          </a:p>
          <a:p>
            <a:endParaRPr lang="en-IN" dirty="0"/>
          </a:p>
        </p:txBody>
      </p:sp>
      <p:pic>
        <p:nvPicPr>
          <p:cNvPr id="5" name="Picture 4">
            <a:extLst>
              <a:ext uri="{FF2B5EF4-FFF2-40B4-BE49-F238E27FC236}">
                <a16:creationId xmlns:a16="http://schemas.microsoft.com/office/drawing/2014/main" id="{0CA70DF9-E2F6-0884-25B2-EA6B3FB93DB5}"/>
              </a:ext>
            </a:extLst>
          </p:cNvPr>
          <p:cNvPicPr>
            <a:picLocks noChangeAspect="1"/>
          </p:cNvPicPr>
          <p:nvPr/>
        </p:nvPicPr>
        <p:blipFill>
          <a:blip r:embed="rId2"/>
          <a:stretch>
            <a:fillRect/>
          </a:stretch>
        </p:blipFill>
        <p:spPr>
          <a:xfrm>
            <a:off x="1173829" y="2295102"/>
            <a:ext cx="4488569" cy="3574090"/>
          </a:xfrm>
          <a:prstGeom prst="rect">
            <a:avLst/>
          </a:prstGeom>
        </p:spPr>
      </p:pic>
    </p:spTree>
    <p:extLst>
      <p:ext uri="{BB962C8B-B14F-4D97-AF65-F5344CB8AC3E}">
        <p14:creationId xmlns:p14="http://schemas.microsoft.com/office/powerpoint/2010/main" val="245589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59A8-F400-44E4-B50F-3BAA8E75DEF2}"/>
              </a:ext>
            </a:extLst>
          </p:cNvPr>
          <p:cNvSpPr>
            <a:spLocks noGrp="1"/>
          </p:cNvSpPr>
          <p:nvPr>
            <p:ph type="title"/>
          </p:nvPr>
        </p:nvSpPr>
        <p:spPr/>
        <p:txBody>
          <a:bodyPr/>
          <a:lstStyle/>
          <a:p>
            <a:r>
              <a:rPr lang="en-US" b="0" i="0" dirty="0">
                <a:effectLst/>
                <a:latin typeface="Arial" panose="020B0604020202020204" pitchFamily="34" charset="0"/>
                <a:cs typeface="Arial" panose="020B0604020202020204" pitchFamily="34" charset="0"/>
              </a:rPr>
              <a:t>Environmental Organizing &amp; Linking</a:t>
            </a:r>
            <a:endParaRPr lang="en-IN" dirty="0"/>
          </a:p>
        </p:txBody>
      </p:sp>
      <p:sp>
        <p:nvSpPr>
          <p:cNvPr id="3" name="Content Placeholder 2">
            <a:extLst>
              <a:ext uri="{FF2B5EF4-FFF2-40B4-BE49-F238E27FC236}">
                <a16:creationId xmlns:a16="http://schemas.microsoft.com/office/drawing/2014/main" id="{E82B830A-4DDE-7D02-3739-C41C52B7A4B5}"/>
              </a:ext>
            </a:extLst>
          </p:cNvPr>
          <p:cNvSpPr>
            <a:spLocks noGrp="1"/>
          </p:cNvSpPr>
          <p:nvPr>
            <p:ph idx="1"/>
          </p:nvPr>
        </p:nvSpPr>
        <p:spPr>
          <a:xfrm>
            <a:off x="1287624" y="4562670"/>
            <a:ext cx="9675845" cy="1651655"/>
          </a:xfrm>
        </p:spPr>
        <p:txBody>
          <a:bodyPr>
            <a:normAutofit fontScale="77500" lnSpcReduction="20000"/>
          </a:bodyPr>
          <a:lstStyle/>
          <a:p>
            <a:r>
              <a:rPr lang="en-US" b="0" i="0" dirty="0">
                <a:effectLst/>
                <a:latin typeface="Arial" panose="020B0604020202020204" pitchFamily="34" charset="0"/>
                <a:cs typeface="Arial" panose="020B0604020202020204" pitchFamily="34" charset="0"/>
              </a:rPr>
              <a:t>Working memory struggles with new information but can easily retrieve familiar knowledge from long-term memory. </a:t>
            </a:r>
            <a:r>
              <a:rPr lang="en-US" dirty="0">
                <a:latin typeface="Arial" panose="020B0604020202020204" pitchFamily="34" charset="0"/>
                <a:cs typeface="Arial" panose="020B0604020202020204" pitchFamily="34" charset="0"/>
              </a:rPr>
              <a:t>A</a:t>
            </a:r>
            <a:r>
              <a:rPr lang="en-US" b="0" i="0" dirty="0">
                <a:effectLst/>
                <a:latin typeface="Arial" panose="020B0604020202020204" pitchFamily="34" charset="0"/>
                <a:cs typeface="Arial" panose="020B0604020202020204" pitchFamily="34" charset="0"/>
              </a:rPr>
              <a:t>n expert doctor with vast stores of medical information can outperform a novice with stronger problem-solving skills. </a:t>
            </a:r>
          </a:p>
          <a:p>
            <a:r>
              <a:rPr lang="en-US" b="0" i="0" dirty="0">
                <a:effectLst/>
                <a:latin typeface="Arial" panose="020B0604020202020204" pitchFamily="34" charset="0"/>
                <a:cs typeface="Arial" panose="020B0604020202020204" pitchFamily="34" charset="0"/>
              </a:rPr>
              <a:t>Implication: Rather than teaching generic skills, which are extremely difficult to transfer, focus on deepening subject understanding, which could address domain-specific as well as interdisciplinary thinking skills. </a:t>
            </a:r>
          </a:p>
        </p:txBody>
      </p:sp>
      <p:pic>
        <p:nvPicPr>
          <p:cNvPr id="5" name="Picture 4">
            <a:extLst>
              <a:ext uri="{FF2B5EF4-FFF2-40B4-BE49-F238E27FC236}">
                <a16:creationId xmlns:a16="http://schemas.microsoft.com/office/drawing/2014/main" id="{DB1DBA51-6C34-0C16-F033-4AB44D4F3D37}"/>
              </a:ext>
            </a:extLst>
          </p:cNvPr>
          <p:cNvPicPr>
            <a:picLocks noChangeAspect="1"/>
          </p:cNvPicPr>
          <p:nvPr/>
        </p:nvPicPr>
        <p:blipFill>
          <a:blip r:embed="rId2"/>
          <a:stretch>
            <a:fillRect/>
          </a:stretch>
        </p:blipFill>
        <p:spPr>
          <a:xfrm>
            <a:off x="2993393" y="1935765"/>
            <a:ext cx="4051220" cy="2520759"/>
          </a:xfrm>
          <a:prstGeom prst="rect">
            <a:avLst/>
          </a:prstGeom>
        </p:spPr>
      </p:pic>
      <p:sp>
        <p:nvSpPr>
          <p:cNvPr id="7" name="TextBox 6">
            <a:extLst>
              <a:ext uri="{FF2B5EF4-FFF2-40B4-BE49-F238E27FC236}">
                <a16:creationId xmlns:a16="http://schemas.microsoft.com/office/drawing/2014/main" id="{FC9ED00D-96EC-4816-2C01-A221E9434718}"/>
              </a:ext>
            </a:extLst>
          </p:cNvPr>
          <p:cNvSpPr txBox="1"/>
          <p:nvPr/>
        </p:nvSpPr>
        <p:spPr>
          <a:xfrm>
            <a:off x="7023618" y="3866530"/>
            <a:ext cx="2008416" cy="246221"/>
          </a:xfrm>
          <a:prstGeom prst="rect">
            <a:avLst/>
          </a:prstGeom>
          <a:noFill/>
        </p:spPr>
        <p:txBody>
          <a:bodyPr wrap="square">
            <a:spAutoFit/>
          </a:bodyPr>
          <a:lstStyle/>
          <a:p>
            <a:r>
              <a:rPr lang="en-US" sz="1000" b="0" i="0" dirty="0">
                <a:effectLst/>
                <a:latin typeface="Arial" panose="020B0604020202020204" pitchFamily="34" charset="0"/>
                <a:cs typeface="Arial" panose="020B0604020202020204" pitchFamily="34" charset="0"/>
              </a:rPr>
              <a:t>Image copyright: Scott H Young</a:t>
            </a:r>
          </a:p>
        </p:txBody>
      </p:sp>
    </p:spTree>
    <p:extLst>
      <p:ext uri="{BB962C8B-B14F-4D97-AF65-F5344CB8AC3E}">
        <p14:creationId xmlns:p14="http://schemas.microsoft.com/office/powerpoint/2010/main" val="197980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9F5DC-FB78-3EA7-77CF-DCE93832B931}"/>
              </a:ext>
            </a:extLst>
          </p:cNvPr>
          <p:cNvSpPr>
            <a:spLocks noGrp="1"/>
          </p:cNvSpPr>
          <p:nvPr>
            <p:ph type="title"/>
          </p:nvPr>
        </p:nvSpPr>
        <p:spPr/>
        <p:txBody>
          <a:bodyPr/>
          <a:lstStyle/>
          <a:p>
            <a:r>
              <a:rPr lang="en-IN" dirty="0"/>
              <a:t>How Working Memory Works</a:t>
            </a:r>
          </a:p>
        </p:txBody>
      </p:sp>
      <p:sp>
        <p:nvSpPr>
          <p:cNvPr id="7" name="Content Placeholder 6">
            <a:extLst>
              <a:ext uri="{FF2B5EF4-FFF2-40B4-BE49-F238E27FC236}">
                <a16:creationId xmlns:a16="http://schemas.microsoft.com/office/drawing/2014/main" id="{F9307DB9-CA9D-9367-48E4-024E7F59E4E3}"/>
              </a:ext>
            </a:extLst>
          </p:cNvPr>
          <p:cNvSpPr>
            <a:spLocks noGrp="1"/>
          </p:cNvSpPr>
          <p:nvPr>
            <p:ph idx="1"/>
          </p:nvPr>
        </p:nvSpPr>
        <p:spPr>
          <a:xfrm>
            <a:off x="9892310" y="6064899"/>
            <a:ext cx="1901578" cy="261257"/>
          </a:xfrm>
        </p:spPr>
        <p:txBody>
          <a:bodyPr>
            <a:normAutofit/>
          </a:bodyPr>
          <a:lstStyle/>
          <a:p>
            <a:r>
              <a:rPr lang="en-IN" sz="1000" dirty="0"/>
              <a:t>Image copyright: Scott H Young</a:t>
            </a:r>
          </a:p>
        </p:txBody>
      </p:sp>
      <p:pic>
        <p:nvPicPr>
          <p:cNvPr id="8" name="Content Placeholder 4">
            <a:extLst>
              <a:ext uri="{FF2B5EF4-FFF2-40B4-BE49-F238E27FC236}">
                <a16:creationId xmlns:a16="http://schemas.microsoft.com/office/drawing/2014/main" id="{481AC75D-EA99-A9AA-1A57-973B93E6F538}"/>
              </a:ext>
            </a:extLst>
          </p:cNvPr>
          <p:cNvPicPr>
            <a:picLocks noChangeAspect="1"/>
          </p:cNvPicPr>
          <p:nvPr/>
        </p:nvPicPr>
        <p:blipFill>
          <a:blip r:embed="rId2"/>
          <a:stretch>
            <a:fillRect/>
          </a:stretch>
        </p:blipFill>
        <p:spPr>
          <a:xfrm>
            <a:off x="2771192" y="2015412"/>
            <a:ext cx="6783355" cy="4310743"/>
          </a:xfrm>
          <a:prstGeom prst="rect">
            <a:avLst/>
          </a:prstGeom>
        </p:spPr>
      </p:pic>
    </p:spTree>
    <p:extLst>
      <p:ext uri="{BB962C8B-B14F-4D97-AF65-F5344CB8AC3E}">
        <p14:creationId xmlns:p14="http://schemas.microsoft.com/office/powerpoint/2010/main" val="3020096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3C33-2590-971D-72BD-89F1795FAAF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D64E665-3B54-4F7F-A47D-3A2DE6CE51D5}"/>
              </a:ext>
            </a:extLst>
          </p:cNvPr>
          <p:cNvSpPr>
            <a:spLocks noGrp="1"/>
          </p:cNvSpPr>
          <p:nvPr>
            <p:ph idx="1"/>
          </p:nvPr>
        </p:nvSpPr>
        <p:spPr/>
        <p:txBody>
          <a:bodyPr/>
          <a:lstStyle/>
          <a:p>
            <a:endParaRPr lang="en-IN"/>
          </a:p>
        </p:txBody>
      </p:sp>
      <p:pic>
        <p:nvPicPr>
          <p:cNvPr id="7" name="Picture 6">
            <a:extLst>
              <a:ext uri="{FF2B5EF4-FFF2-40B4-BE49-F238E27FC236}">
                <a16:creationId xmlns:a16="http://schemas.microsoft.com/office/drawing/2014/main" id="{10D5BC1B-D786-C10B-A5CE-BED6107DA09A}"/>
              </a:ext>
            </a:extLst>
          </p:cNvPr>
          <p:cNvPicPr>
            <a:picLocks noChangeAspect="1"/>
          </p:cNvPicPr>
          <p:nvPr/>
        </p:nvPicPr>
        <p:blipFill>
          <a:blip r:embed="rId2"/>
          <a:stretch>
            <a:fillRect/>
          </a:stretch>
        </p:blipFill>
        <p:spPr>
          <a:xfrm>
            <a:off x="1175658" y="74645"/>
            <a:ext cx="10058400" cy="6307494"/>
          </a:xfrm>
          <a:prstGeom prst="rect">
            <a:avLst/>
          </a:prstGeom>
        </p:spPr>
      </p:pic>
    </p:spTree>
    <p:extLst>
      <p:ext uri="{BB962C8B-B14F-4D97-AF65-F5344CB8AC3E}">
        <p14:creationId xmlns:p14="http://schemas.microsoft.com/office/powerpoint/2010/main" val="927410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37B1-F689-DF2C-5504-F05D8428B4C5}"/>
              </a:ext>
            </a:extLst>
          </p:cNvPr>
          <p:cNvSpPr>
            <a:spLocks noGrp="1"/>
          </p:cNvSpPr>
          <p:nvPr>
            <p:ph type="title"/>
          </p:nvPr>
        </p:nvSpPr>
        <p:spPr/>
        <p:txBody>
          <a:bodyPr/>
          <a:lstStyle/>
          <a:p>
            <a:r>
              <a:rPr lang="en-IN" dirty="0"/>
              <a:t>How the Human Brain Learns</a:t>
            </a:r>
          </a:p>
        </p:txBody>
      </p:sp>
      <p:pic>
        <p:nvPicPr>
          <p:cNvPr id="5" name="Content Placeholder 4">
            <a:extLst>
              <a:ext uri="{FF2B5EF4-FFF2-40B4-BE49-F238E27FC236}">
                <a16:creationId xmlns:a16="http://schemas.microsoft.com/office/drawing/2014/main" id="{57340229-EF59-6633-001D-99B4B32BB87D}"/>
              </a:ext>
            </a:extLst>
          </p:cNvPr>
          <p:cNvPicPr>
            <a:picLocks noGrp="1" noChangeAspect="1"/>
          </p:cNvPicPr>
          <p:nvPr>
            <p:ph idx="1"/>
          </p:nvPr>
        </p:nvPicPr>
        <p:blipFill>
          <a:blip r:embed="rId2"/>
          <a:stretch>
            <a:fillRect/>
          </a:stretch>
        </p:blipFill>
        <p:spPr>
          <a:xfrm>
            <a:off x="3844212" y="1903445"/>
            <a:ext cx="4721290" cy="4282751"/>
          </a:xfrm>
        </p:spPr>
      </p:pic>
    </p:spTree>
    <p:extLst>
      <p:ext uri="{BB962C8B-B14F-4D97-AF65-F5344CB8AC3E}">
        <p14:creationId xmlns:p14="http://schemas.microsoft.com/office/powerpoint/2010/main" val="3007073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87A6-190D-7204-2FDB-0A19587BB08A}"/>
              </a:ext>
            </a:extLst>
          </p:cNvPr>
          <p:cNvSpPr>
            <a:spLocks noGrp="1"/>
          </p:cNvSpPr>
          <p:nvPr>
            <p:ph type="title"/>
          </p:nvPr>
        </p:nvSpPr>
        <p:spPr/>
        <p:txBody>
          <a:bodyPr/>
          <a:lstStyle/>
          <a:p>
            <a:r>
              <a:rPr lang="en-IN" dirty="0"/>
              <a:t>CLT: Strategies to Maximise Learning</a:t>
            </a:r>
          </a:p>
        </p:txBody>
      </p:sp>
      <p:pic>
        <p:nvPicPr>
          <p:cNvPr id="5" name="Content Placeholder 4">
            <a:extLst>
              <a:ext uri="{FF2B5EF4-FFF2-40B4-BE49-F238E27FC236}">
                <a16:creationId xmlns:a16="http://schemas.microsoft.com/office/drawing/2014/main" id="{F0681F3C-3C9E-A47A-22F5-1D3D79D6C381}"/>
              </a:ext>
            </a:extLst>
          </p:cNvPr>
          <p:cNvPicPr>
            <a:picLocks noGrp="1" noChangeAspect="1"/>
          </p:cNvPicPr>
          <p:nvPr>
            <p:ph idx="1"/>
          </p:nvPr>
        </p:nvPicPr>
        <p:blipFill>
          <a:blip r:embed="rId2"/>
          <a:stretch>
            <a:fillRect/>
          </a:stretch>
        </p:blipFill>
        <p:spPr>
          <a:xfrm>
            <a:off x="1096963" y="2062906"/>
            <a:ext cx="10058400" cy="3899001"/>
          </a:xfrm>
        </p:spPr>
      </p:pic>
    </p:spTree>
    <p:extLst>
      <p:ext uri="{BB962C8B-B14F-4D97-AF65-F5344CB8AC3E}">
        <p14:creationId xmlns:p14="http://schemas.microsoft.com/office/powerpoint/2010/main" val="3623234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6A3D1-28E6-E336-C8BA-BE4F4A90ABC0}"/>
              </a:ext>
            </a:extLst>
          </p:cNvPr>
          <p:cNvSpPr>
            <a:spLocks noGrp="1"/>
          </p:cNvSpPr>
          <p:nvPr>
            <p:ph type="title"/>
          </p:nvPr>
        </p:nvSpPr>
        <p:spPr/>
        <p:txBody>
          <a:bodyPr/>
          <a:lstStyle/>
          <a:p>
            <a:r>
              <a:rPr lang="en-US" dirty="0"/>
              <a:t>Richard Mayer’s Multimedia Learning</a:t>
            </a:r>
            <a:endParaRPr lang="en-IN" dirty="0"/>
          </a:p>
        </p:txBody>
      </p:sp>
      <p:sp>
        <p:nvSpPr>
          <p:cNvPr id="3" name="Content Placeholder 2">
            <a:extLst>
              <a:ext uri="{FF2B5EF4-FFF2-40B4-BE49-F238E27FC236}">
                <a16:creationId xmlns:a16="http://schemas.microsoft.com/office/drawing/2014/main" id="{7A3D7A29-D3EA-8593-86B9-B52E1A7B83EC}"/>
              </a:ext>
            </a:extLst>
          </p:cNvPr>
          <p:cNvSpPr>
            <a:spLocks noGrp="1"/>
          </p:cNvSpPr>
          <p:nvPr>
            <p:ph idx="1"/>
          </p:nvPr>
        </p:nvSpPr>
        <p:spPr/>
        <p:txBody>
          <a:bodyPr>
            <a:noAutofit/>
          </a:bodyPr>
          <a:lstStyle/>
          <a:p>
            <a:r>
              <a:rPr lang="en-US" sz="1000" dirty="0">
                <a:latin typeface="Arial" panose="020B0604020202020204" pitchFamily="34" charset="0"/>
                <a:cs typeface="Arial" panose="020B0604020202020204" pitchFamily="34" charset="0"/>
              </a:rPr>
              <a:t>1. Coherence Principle – People learn better when extraneous words, pictures and sounds are excluded rather than included. </a:t>
            </a:r>
          </a:p>
          <a:p>
            <a:r>
              <a:rPr lang="en-US" sz="1000" dirty="0">
                <a:latin typeface="Arial" panose="020B0604020202020204" pitchFamily="34" charset="0"/>
                <a:cs typeface="Arial" panose="020B0604020202020204" pitchFamily="34" charset="0"/>
              </a:rPr>
              <a:t>2. Signaling Principle – People learn better when cues that highlight the organization of the essential material are added. 3. Redundancy Principle – People learn better from graphics and narration than from graphics, narration and on-screen text. </a:t>
            </a:r>
          </a:p>
          <a:p>
            <a:r>
              <a:rPr lang="en-US" sz="1000" dirty="0">
                <a:latin typeface="Arial" panose="020B0604020202020204" pitchFamily="34" charset="0"/>
                <a:cs typeface="Arial" panose="020B0604020202020204" pitchFamily="34" charset="0"/>
              </a:rPr>
              <a:t>4. Spatial Contiguity Principle – People learn better when corresponding words and pictures are presented near rather than far from each other on the page or screen. </a:t>
            </a:r>
          </a:p>
          <a:p>
            <a:r>
              <a:rPr lang="en-US" sz="1000" dirty="0">
                <a:latin typeface="Arial" panose="020B0604020202020204" pitchFamily="34" charset="0"/>
                <a:cs typeface="Arial" panose="020B0604020202020204" pitchFamily="34" charset="0"/>
              </a:rPr>
              <a:t>5. Temporal Contiguity Principle – People learn better when corresponding words and pictures are presented simultaneously rather than successively. </a:t>
            </a:r>
          </a:p>
          <a:p>
            <a:r>
              <a:rPr lang="en-US" sz="1000" dirty="0">
                <a:latin typeface="Arial" panose="020B0604020202020204" pitchFamily="34" charset="0"/>
                <a:cs typeface="Arial" panose="020B0604020202020204" pitchFamily="34" charset="0"/>
              </a:rPr>
              <a:t>6. Segmenting Principle – People learn better from a multimedia lesson is presented in user-paced segments rather than as a continuous unit. </a:t>
            </a:r>
          </a:p>
          <a:p>
            <a:r>
              <a:rPr lang="en-US" sz="1000" dirty="0">
                <a:latin typeface="Arial" panose="020B0604020202020204" pitchFamily="34" charset="0"/>
                <a:cs typeface="Arial" panose="020B0604020202020204" pitchFamily="34" charset="0"/>
              </a:rPr>
              <a:t>7. Pre-training Principle – People learn better from a multimedia lesson when they know the names and characteristics of the main concepts. </a:t>
            </a:r>
          </a:p>
          <a:p>
            <a:r>
              <a:rPr lang="en-US" sz="1000" dirty="0">
                <a:latin typeface="Arial" panose="020B0604020202020204" pitchFamily="34" charset="0"/>
                <a:cs typeface="Arial" panose="020B0604020202020204" pitchFamily="34" charset="0"/>
              </a:rPr>
              <a:t>8. Modality Principle – People learn better from graphics and narrations than from animation and on-screen text. </a:t>
            </a:r>
          </a:p>
          <a:p>
            <a:r>
              <a:rPr lang="en-US" sz="1000" dirty="0">
                <a:latin typeface="Arial" panose="020B0604020202020204" pitchFamily="34" charset="0"/>
                <a:cs typeface="Arial" panose="020B0604020202020204" pitchFamily="34" charset="0"/>
              </a:rPr>
              <a:t>9. Multimedia Principle – People learn better from words and pictures than from words alone. </a:t>
            </a:r>
          </a:p>
          <a:p>
            <a:r>
              <a:rPr lang="en-US" sz="1000" dirty="0">
                <a:latin typeface="Arial" panose="020B0604020202020204" pitchFamily="34" charset="0"/>
                <a:cs typeface="Arial" panose="020B0604020202020204" pitchFamily="34" charset="0"/>
              </a:rPr>
              <a:t>10. Personalization Principle – People learn better from multimedia lessons when words are in conversational style rather than formal style. </a:t>
            </a:r>
          </a:p>
          <a:p>
            <a:r>
              <a:rPr lang="en-US" sz="1000" dirty="0">
                <a:latin typeface="Arial" panose="020B0604020202020204" pitchFamily="34" charset="0"/>
                <a:cs typeface="Arial" panose="020B0604020202020204" pitchFamily="34" charset="0"/>
              </a:rPr>
              <a:t>11. Voice Principle – People learn better when the narration in multimedia lessons is spoken in a friendly human voice rather than a machine voice. </a:t>
            </a:r>
          </a:p>
          <a:p>
            <a:r>
              <a:rPr lang="en-US" sz="1000" dirty="0">
                <a:latin typeface="Arial" panose="020B0604020202020204" pitchFamily="34" charset="0"/>
                <a:cs typeface="Arial" panose="020B0604020202020204" pitchFamily="34" charset="0"/>
              </a:rPr>
              <a:t>12. Image Principle – People do not necessarily learn better from a multimedia lesson when the speaker’s image is added to the screen.</a:t>
            </a:r>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807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36CE-B0B4-03CD-F8F6-0A7E2AFA440C}"/>
              </a:ext>
            </a:extLst>
          </p:cNvPr>
          <p:cNvSpPr>
            <a:spLocks noGrp="1"/>
          </p:cNvSpPr>
          <p:nvPr>
            <p:ph type="title"/>
          </p:nvPr>
        </p:nvSpPr>
        <p:spPr/>
        <p:txBody>
          <a:bodyPr/>
          <a:lstStyle/>
          <a:p>
            <a:r>
              <a:rPr lang="en-IN" dirty="0"/>
              <a:t>Coherence Principle</a:t>
            </a:r>
          </a:p>
        </p:txBody>
      </p:sp>
      <p:pic>
        <p:nvPicPr>
          <p:cNvPr id="10" name="Content Placeholder 6">
            <a:extLst>
              <a:ext uri="{FF2B5EF4-FFF2-40B4-BE49-F238E27FC236}">
                <a16:creationId xmlns:a16="http://schemas.microsoft.com/office/drawing/2014/main" id="{D3C3A9D2-A889-B4FC-2A31-5431BDBFE4E3}"/>
              </a:ext>
            </a:extLst>
          </p:cNvPr>
          <p:cNvPicPr>
            <a:picLocks noChangeAspect="1"/>
          </p:cNvPicPr>
          <p:nvPr/>
        </p:nvPicPr>
        <p:blipFill>
          <a:blip r:embed="rId2"/>
          <a:stretch>
            <a:fillRect/>
          </a:stretch>
        </p:blipFill>
        <p:spPr>
          <a:xfrm>
            <a:off x="1835504" y="2108200"/>
            <a:ext cx="8581317" cy="3760788"/>
          </a:xfrm>
          <a:prstGeom prst="rect">
            <a:avLst/>
          </a:prstGeom>
        </p:spPr>
      </p:pic>
      <p:sp>
        <p:nvSpPr>
          <p:cNvPr id="13" name="Content Placeholder 8">
            <a:extLst>
              <a:ext uri="{FF2B5EF4-FFF2-40B4-BE49-F238E27FC236}">
                <a16:creationId xmlns:a16="http://schemas.microsoft.com/office/drawing/2014/main" id="{811B4926-C714-AABF-4411-4F6986D6E1EF}"/>
              </a:ext>
            </a:extLst>
          </p:cNvPr>
          <p:cNvSpPr txBox="1">
            <a:spLocks/>
          </p:cNvSpPr>
          <p:nvPr/>
        </p:nvSpPr>
        <p:spPr>
          <a:xfrm>
            <a:off x="9074952" y="5999069"/>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dirty="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9715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F81B-CAA0-C3D3-FA15-66A097E2ED9E}"/>
              </a:ext>
            </a:extLst>
          </p:cNvPr>
          <p:cNvSpPr>
            <a:spLocks noGrp="1"/>
          </p:cNvSpPr>
          <p:nvPr>
            <p:ph type="title"/>
          </p:nvPr>
        </p:nvSpPr>
        <p:spPr/>
        <p:txBody>
          <a:bodyPr/>
          <a:lstStyle/>
          <a:p>
            <a:r>
              <a:rPr lang="en-IN" dirty="0"/>
              <a:t>Signalling Principle</a:t>
            </a:r>
          </a:p>
        </p:txBody>
      </p:sp>
      <p:pic>
        <p:nvPicPr>
          <p:cNvPr id="5" name="Content Placeholder 4">
            <a:extLst>
              <a:ext uri="{FF2B5EF4-FFF2-40B4-BE49-F238E27FC236}">
                <a16:creationId xmlns:a16="http://schemas.microsoft.com/office/drawing/2014/main" id="{A98D3FE2-D7F0-FD6D-3D39-189F70E91EB9}"/>
              </a:ext>
            </a:extLst>
          </p:cNvPr>
          <p:cNvPicPr>
            <a:picLocks noGrp="1" noChangeAspect="1"/>
          </p:cNvPicPr>
          <p:nvPr>
            <p:ph idx="1"/>
          </p:nvPr>
        </p:nvPicPr>
        <p:blipFill>
          <a:blip r:embed="rId2"/>
          <a:stretch>
            <a:fillRect/>
          </a:stretch>
        </p:blipFill>
        <p:spPr>
          <a:xfrm>
            <a:off x="2018987" y="2108200"/>
            <a:ext cx="8214351" cy="3760788"/>
          </a:xfrm>
        </p:spPr>
      </p:pic>
      <p:sp>
        <p:nvSpPr>
          <p:cNvPr id="6" name="Content Placeholder 8">
            <a:extLst>
              <a:ext uri="{FF2B5EF4-FFF2-40B4-BE49-F238E27FC236}">
                <a16:creationId xmlns:a16="http://schemas.microsoft.com/office/drawing/2014/main" id="{11E66DF7-C906-904F-F161-68C9BC2C53FB}"/>
              </a:ext>
            </a:extLst>
          </p:cNvPr>
          <p:cNvSpPr txBox="1">
            <a:spLocks/>
          </p:cNvSpPr>
          <p:nvPr/>
        </p:nvSpPr>
        <p:spPr>
          <a:xfrm>
            <a:off x="9634785" y="5961745"/>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946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6F991-76F8-66ED-0AEB-B9F66F572908}"/>
              </a:ext>
            </a:extLst>
          </p:cNvPr>
          <p:cNvSpPr>
            <a:spLocks noGrp="1"/>
          </p:cNvSpPr>
          <p:nvPr>
            <p:ph type="title"/>
          </p:nvPr>
        </p:nvSpPr>
        <p:spPr/>
        <p:txBody>
          <a:bodyPr/>
          <a:lstStyle/>
          <a:p>
            <a:r>
              <a:rPr lang="en-IN" dirty="0"/>
              <a:t>Redundancy Principle</a:t>
            </a:r>
          </a:p>
        </p:txBody>
      </p:sp>
      <p:pic>
        <p:nvPicPr>
          <p:cNvPr id="5" name="Content Placeholder 4">
            <a:extLst>
              <a:ext uri="{FF2B5EF4-FFF2-40B4-BE49-F238E27FC236}">
                <a16:creationId xmlns:a16="http://schemas.microsoft.com/office/drawing/2014/main" id="{BBC7C61B-9B3F-F38B-CF46-B63B4DA8DCC4}"/>
              </a:ext>
            </a:extLst>
          </p:cNvPr>
          <p:cNvPicPr>
            <a:picLocks noGrp="1" noChangeAspect="1"/>
          </p:cNvPicPr>
          <p:nvPr>
            <p:ph idx="1"/>
          </p:nvPr>
        </p:nvPicPr>
        <p:blipFill>
          <a:blip r:embed="rId2"/>
          <a:stretch>
            <a:fillRect/>
          </a:stretch>
        </p:blipFill>
        <p:spPr>
          <a:xfrm>
            <a:off x="1992989" y="2108200"/>
            <a:ext cx="8266348" cy="3760788"/>
          </a:xfrm>
        </p:spPr>
      </p:pic>
      <p:sp>
        <p:nvSpPr>
          <p:cNvPr id="6" name="Content Placeholder 8">
            <a:extLst>
              <a:ext uri="{FF2B5EF4-FFF2-40B4-BE49-F238E27FC236}">
                <a16:creationId xmlns:a16="http://schemas.microsoft.com/office/drawing/2014/main" id="{3ED73575-80CD-7258-4288-4C876D07D239}"/>
              </a:ext>
            </a:extLst>
          </p:cNvPr>
          <p:cNvSpPr txBox="1">
            <a:spLocks/>
          </p:cNvSpPr>
          <p:nvPr/>
        </p:nvSpPr>
        <p:spPr>
          <a:xfrm>
            <a:off x="9896041" y="5999066"/>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14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B8DC-A4CD-94BB-B573-8A5E90738FC1}"/>
              </a:ext>
            </a:extLst>
          </p:cNvPr>
          <p:cNvSpPr>
            <a:spLocks noGrp="1"/>
          </p:cNvSpPr>
          <p:nvPr>
            <p:ph type="title"/>
          </p:nvPr>
        </p:nvSpPr>
        <p:spPr/>
        <p:txBody>
          <a:bodyPr/>
          <a:lstStyle/>
          <a:p>
            <a:r>
              <a:rPr lang="en-IN" dirty="0"/>
              <a:t>Three ideas from learning sciences</a:t>
            </a:r>
          </a:p>
        </p:txBody>
      </p:sp>
      <p:sp>
        <p:nvSpPr>
          <p:cNvPr id="3" name="Content Placeholder 2">
            <a:extLst>
              <a:ext uri="{FF2B5EF4-FFF2-40B4-BE49-F238E27FC236}">
                <a16:creationId xmlns:a16="http://schemas.microsoft.com/office/drawing/2014/main" id="{EDA5BDE0-189B-380C-FAD8-1311A0518BC1}"/>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“Without an understanding of human cognitive architecture, instruction is blind.” John </a:t>
            </a:r>
            <a:r>
              <a:rPr lang="en-US" dirty="0" err="1">
                <a:latin typeface="Arial" panose="020B0604020202020204" pitchFamily="34" charset="0"/>
                <a:cs typeface="Arial" panose="020B0604020202020204" pitchFamily="34" charset="0"/>
              </a:rPr>
              <a:t>Sweller</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 </a:t>
            </a:r>
            <a:r>
              <a:rPr lang="en-IN" dirty="0">
                <a:latin typeface="Arial" panose="020B0604020202020204" pitchFamily="34" charset="0"/>
                <a:cs typeface="Arial" panose="020B0604020202020204" pitchFamily="34" charset="0"/>
              </a:rPr>
              <a:t>Novices and experts look at problems differently. A student of science is not a little scientist.</a:t>
            </a:r>
          </a:p>
          <a:p>
            <a:r>
              <a:rPr lang="en-IN"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Cognitive load theory: You need to build the required schema in learners to enable them to attempt problems. The content you teach and the method you use should not exceed their cognitive bandwidth. Otherwise, their effort could be in vain.</a:t>
            </a:r>
          </a:p>
          <a:p>
            <a:r>
              <a:rPr lang="en-US" dirty="0">
                <a:latin typeface="Arial" panose="020B0604020202020204" pitchFamily="34" charset="0"/>
                <a:cs typeface="Arial" panose="020B0604020202020204" pitchFamily="34" charset="0"/>
              </a:rPr>
              <a:t>3. You don’t learn biologically secondary knowledge (almost all of academic learning) like you learn biologically primary learning (learning to walk, talk and socialize).</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791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7719-5581-64C9-0B0C-556BD3753CEF}"/>
              </a:ext>
            </a:extLst>
          </p:cNvPr>
          <p:cNvSpPr>
            <a:spLocks noGrp="1"/>
          </p:cNvSpPr>
          <p:nvPr>
            <p:ph type="title"/>
          </p:nvPr>
        </p:nvSpPr>
        <p:spPr/>
        <p:txBody>
          <a:bodyPr/>
          <a:lstStyle/>
          <a:p>
            <a:r>
              <a:rPr lang="en-IN" dirty="0"/>
              <a:t>Spatial Contiguity Principle</a:t>
            </a:r>
          </a:p>
        </p:txBody>
      </p:sp>
      <p:pic>
        <p:nvPicPr>
          <p:cNvPr id="5" name="Content Placeholder 4">
            <a:extLst>
              <a:ext uri="{FF2B5EF4-FFF2-40B4-BE49-F238E27FC236}">
                <a16:creationId xmlns:a16="http://schemas.microsoft.com/office/drawing/2014/main" id="{1B012600-7260-60EE-102B-39A0CE4A0DA2}"/>
              </a:ext>
            </a:extLst>
          </p:cNvPr>
          <p:cNvPicPr>
            <a:picLocks noGrp="1" noChangeAspect="1"/>
          </p:cNvPicPr>
          <p:nvPr>
            <p:ph idx="1"/>
          </p:nvPr>
        </p:nvPicPr>
        <p:blipFill>
          <a:blip r:embed="rId2"/>
          <a:stretch>
            <a:fillRect/>
          </a:stretch>
        </p:blipFill>
        <p:spPr>
          <a:xfrm>
            <a:off x="1953063" y="2108200"/>
            <a:ext cx="8346199" cy="3760788"/>
          </a:xfrm>
        </p:spPr>
      </p:pic>
      <p:sp>
        <p:nvSpPr>
          <p:cNvPr id="6" name="Content Placeholder 8">
            <a:extLst>
              <a:ext uri="{FF2B5EF4-FFF2-40B4-BE49-F238E27FC236}">
                <a16:creationId xmlns:a16="http://schemas.microsoft.com/office/drawing/2014/main" id="{A050819F-4AFB-89CF-9701-5CBC9CD39004}"/>
              </a:ext>
            </a:extLst>
          </p:cNvPr>
          <p:cNvSpPr txBox="1">
            <a:spLocks/>
          </p:cNvSpPr>
          <p:nvPr/>
        </p:nvSpPr>
        <p:spPr>
          <a:xfrm>
            <a:off x="9896041" y="5999066"/>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364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2BCCB-397F-9472-D113-0D5C941229C0}"/>
              </a:ext>
            </a:extLst>
          </p:cNvPr>
          <p:cNvSpPr>
            <a:spLocks noGrp="1"/>
          </p:cNvSpPr>
          <p:nvPr>
            <p:ph type="title"/>
          </p:nvPr>
        </p:nvSpPr>
        <p:spPr/>
        <p:txBody>
          <a:bodyPr/>
          <a:lstStyle/>
          <a:p>
            <a:r>
              <a:rPr lang="en-IN" dirty="0"/>
              <a:t>Temporal Contiguity Principle</a:t>
            </a:r>
          </a:p>
        </p:txBody>
      </p:sp>
      <p:pic>
        <p:nvPicPr>
          <p:cNvPr id="5" name="Content Placeholder 4">
            <a:extLst>
              <a:ext uri="{FF2B5EF4-FFF2-40B4-BE49-F238E27FC236}">
                <a16:creationId xmlns:a16="http://schemas.microsoft.com/office/drawing/2014/main" id="{31C31092-9257-7178-308B-8DBAB222620B}"/>
              </a:ext>
            </a:extLst>
          </p:cNvPr>
          <p:cNvPicPr>
            <a:picLocks noGrp="1" noChangeAspect="1"/>
          </p:cNvPicPr>
          <p:nvPr>
            <p:ph idx="1"/>
          </p:nvPr>
        </p:nvPicPr>
        <p:blipFill>
          <a:blip r:embed="rId2"/>
          <a:stretch>
            <a:fillRect/>
          </a:stretch>
        </p:blipFill>
        <p:spPr>
          <a:xfrm>
            <a:off x="2033540" y="2108200"/>
            <a:ext cx="8185245" cy="3760788"/>
          </a:xfrm>
        </p:spPr>
      </p:pic>
      <p:sp>
        <p:nvSpPr>
          <p:cNvPr id="6" name="Content Placeholder 8">
            <a:extLst>
              <a:ext uri="{FF2B5EF4-FFF2-40B4-BE49-F238E27FC236}">
                <a16:creationId xmlns:a16="http://schemas.microsoft.com/office/drawing/2014/main" id="{52738F1A-731E-3759-3202-76C812D564DF}"/>
              </a:ext>
            </a:extLst>
          </p:cNvPr>
          <p:cNvSpPr txBox="1">
            <a:spLocks/>
          </p:cNvSpPr>
          <p:nvPr/>
        </p:nvSpPr>
        <p:spPr>
          <a:xfrm>
            <a:off x="9896041" y="5999066"/>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585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0DD5-D141-B326-BB1D-C14DE587CE6F}"/>
              </a:ext>
            </a:extLst>
          </p:cNvPr>
          <p:cNvSpPr>
            <a:spLocks noGrp="1"/>
          </p:cNvSpPr>
          <p:nvPr>
            <p:ph type="title"/>
          </p:nvPr>
        </p:nvSpPr>
        <p:spPr/>
        <p:txBody>
          <a:bodyPr/>
          <a:lstStyle/>
          <a:p>
            <a:r>
              <a:rPr lang="en-IN" dirty="0"/>
              <a:t>Segmenting Principle</a:t>
            </a:r>
          </a:p>
        </p:txBody>
      </p:sp>
      <p:pic>
        <p:nvPicPr>
          <p:cNvPr id="7" name="Content Placeholder 6">
            <a:extLst>
              <a:ext uri="{FF2B5EF4-FFF2-40B4-BE49-F238E27FC236}">
                <a16:creationId xmlns:a16="http://schemas.microsoft.com/office/drawing/2014/main" id="{F531EF9F-68AA-5E73-2DCA-82918751566C}"/>
              </a:ext>
            </a:extLst>
          </p:cNvPr>
          <p:cNvPicPr>
            <a:picLocks noGrp="1" noChangeAspect="1"/>
          </p:cNvPicPr>
          <p:nvPr>
            <p:ph idx="1"/>
          </p:nvPr>
        </p:nvPicPr>
        <p:blipFill>
          <a:blip r:embed="rId2"/>
          <a:stretch>
            <a:fillRect/>
          </a:stretch>
        </p:blipFill>
        <p:spPr>
          <a:xfrm>
            <a:off x="1913571" y="2108200"/>
            <a:ext cx="8425183" cy="3760788"/>
          </a:xfrm>
        </p:spPr>
      </p:pic>
      <p:sp>
        <p:nvSpPr>
          <p:cNvPr id="8" name="Content Placeholder 8">
            <a:extLst>
              <a:ext uri="{FF2B5EF4-FFF2-40B4-BE49-F238E27FC236}">
                <a16:creationId xmlns:a16="http://schemas.microsoft.com/office/drawing/2014/main" id="{B7387427-250B-AB07-EB09-2FD981DCF1B8}"/>
              </a:ext>
            </a:extLst>
          </p:cNvPr>
          <p:cNvSpPr txBox="1">
            <a:spLocks/>
          </p:cNvSpPr>
          <p:nvPr/>
        </p:nvSpPr>
        <p:spPr>
          <a:xfrm>
            <a:off x="9896041" y="5999066"/>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dirty="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839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E953D-FA46-5438-8BED-94BB7F2CE96F}"/>
              </a:ext>
            </a:extLst>
          </p:cNvPr>
          <p:cNvSpPr>
            <a:spLocks noGrp="1"/>
          </p:cNvSpPr>
          <p:nvPr>
            <p:ph type="title"/>
          </p:nvPr>
        </p:nvSpPr>
        <p:spPr/>
        <p:txBody>
          <a:bodyPr/>
          <a:lstStyle/>
          <a:p>
            <a:r>
              <a:rPr lang="en-IN" dirty="0"/>
              <a:t>Pre-training Principle</a:t>
            </a:r>
          </a:p>
        </p:txBody>
      </p:sp>
      <p:pic>
        <p:nvPicPr>
          <p:cNvPr id="5" name="Content Placeholder 4">
            <a:extLst>
              <a:ext uri="{FF2B5EF4-FFF2-40B4-BE49-F238E27FC236}">
                <a16:creationId xmlns:a16="http://schemas.microsoft.com/office/drawing/2014/main" id="{44147B1B-12DF-C413-6D61-330AE54660BB}"/>
              </a:ext>
            </a:extLst>
          </p:cNvPr>
          <p:cNvPicPr>
            <a:picLocks noGrp="1" noChangeAspect="1"/>
          </p:cNvPicPr>
          <p:nvPr>
            <p:ph idx="1"/>
          </p:nvPr>
        </p:nvPicPr>
        <p:blipFill>
          <a:blip r:embed="rId2"/>
          <a:stretch>
            <a:fillRect/>
          </a:stretch>
        </p:blipFill>
        <p:spPr>
          <a:xfrm>
            <a:off x="1829042" y="2108200"/>
            <a:ext cx="8594241" cy="3760788"/>
          </a:xfrm>
        </p:spPr>
      </p:pic>
      <p:sp>
        <p:nvSpPr>
          <p:cNvPr id="10" name="Content Placeholder 8">
            <a:extLst>
              <a:ext uri="{FF2B5EF4-FFF2-40B4-BE49-F238E27FC236}">
                <a16:creationId xmlns:a16="http://schemas.microsoft.com/office/drawing/2014/main" id="{57567B1F-E406-D441-2315-14B66BD3B72D}"/>
              </a:ext>
            </a:extLst>
          </p:cNvPr>
          <p:cNvSpPr txBox="1">
            <a:spLocks/>
          </p:cNvSpPr>
          <p:nvPr/>
        </p:nvSpPr>
        <p:spPr>
          <a:xfrm>
            <a:off x="9896041" y="5999066"/>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dirty="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100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23F1A-5B23-DC2A-855B-9F8EE657EB14}"/>
              </a:ext>
            </a:extLst>
          </p:cNvPr>
          <p:cNvSpPr>
            <a:spLocks noGrp="1"/>
          </p:cNvSpPr>
          <p:nvPr>
            <p:ph type="title"/>
          </p:nvPr>
        </p:nvSpPr>
        <p:spPr/>
        <p:txBody>
          <a:bodyPr/>
          <a:lstStyle/>
          <a:p>
            <a:r>
              <a:rPr lang="en-IN" dirty="0"/>
              <a:t>Modality Principle</a:t>
            </a:r>
          </a:p>
        </p:txBody>
      </p:sp>
      <p:pic>
        <p:nvPicPr>
          <p:cNvPr id="7" name="Content Placeholder 6">
            <a:extLst>
              <a:ext uri="{FF2B5EF4-FFF2-40B4-BE49-F238E27FC236}">
                <a16:creationId xmlns:a16="http://schemas.microsoft.com/office/drawing/2014/main" id="{0F9FBA78-992E-2D7C-6F69-E2B8B1344FFE}"/>
              </a:ext>
            </a:extLst>
          </p:cNvPr>
          <p:cNvPicPr>
            <a:picLocks noGrp="1" noChangeAspect="1"/>
          </p:cNvPicPr>
          <p:nvPr>
            <p:ph idx="1"/>
          </p:nvPr>
        </p:nvPicPr>
        <p:blipFill>
          <a:blip r:embed="rId2"/>
          <a:stretch>
            <a:fillRect/>
          </a:stretch>
        </p:blipFill>
        <p:spPr>
          <a:xfrm>
            <a:off x="2102426" y="2108200"/>
            <a:ext cx="8047474" cy="3760788"/>
          </a:xfrm>
        </p:spPr>
      </p:pic>
      <p:sp>
        <p:nvSpPr>
          <p:cNvPr id="8" name="Content Placeholder 8">
            <a:extLst>
              <a:ext uri="{FF2B5EF4-FFF2-40B4-BE49-F238E27FC236}">
                <a16:creationId xmlns:a16="http://schemas.microsoft.com/office/drawing/2014/main" id="{7E8893DF-AB47-A3EC-C5B2-7BD3BAF10888}"/>
              </a:ext>
            </a:extLst>
          </p:cNvPr>
          <p:cNvSpPr txBox="1">
            <a:spLocks/>
          </p:cNvSpPr>
          <p:nvPr/>
        </p:nvSpPr>
        <p:spPr>
          <a:xfrm>
            <a:off x="9896041" y="5999066"/>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dirty="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363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B02F-0184-3A21-BB4D-DBCCE9594053}"/>
              </a:ext>
            </a:extLst>
          </p:cNvPr>
          <p:cNvSpPr>
            <a:spLocks noGrp="1"/>
          </p:cNvSpPr>
          <p:nvPr>
            <p:ph type="title"/>
          </p:nvPr>
        </p:nvSpPr>
        <p:spPr/>
        <p:txBody>
          <a:bodyPr/>
          <a:lstStyle/>
          <a:p>
            <a:r>
              <a:rPr lang="en-IN" dirty="0"/>
              <a:t>Multimedia Principle</a:t>
            </a:r>
          </a:p>
        </p:txBody>
      </p:sp>
      <p:pic>
        <p:nvPicPr>
          <p:cNvPr id="5" name="Content Placeholder 4">
            <a:extLst>
              <a:ext uri="{FF2B5EF4-FFF2-40B4-BE49-F238E27FC236}">
                <a16:creationId xmlns:a16="http://schemas.microsoft.com/office/drawing/2014/main" id="{CCED02CC-68ED-3F8C-D0A0-8A2E1F2C1E43}"/>
              </a:ext>
            </a:extLst>
          </p:cNvPr>
          <p:cNvPicPr>
            <a:picLocks noGrp="1" noChangeAspect="1"/>
          </p:cNvPicPr>
          <p:nvPr>
            <p:ph idx="1"/>
          </p:nvPr>
        </p:nvPicPr>
        <p:blipFill>
          <a:blip r:embed="rId2"/>
          <a:stretch>
            <a:fillRect/>
          </a:stretch>
        </p:blipFill>
        <p:spPr>
          <a:xfrm>
            <a:off x="1968020" y="2108200"/>
            <a:ext cx="8316285" cy="3760788"/>
          </a:xfrm>
        </p:spPr>
      </p:pic>
      <p:sp>
        <p:nvSpPr>
          <p:cNvPr id="6" name="Content Placeholder 8">
            <a:extLst>
              <a:ext uri="{FF2B5EF4-FFF2-40B4-BE49-F238E27FC236}">
                <a16:creationId xmlns:a16="http://schemas.microsoft.com/office/drawing/2014/main" id="{BABDC7E8-430E-47D9-14C6-4FDFC4FC05E9}"/>
              </a:ext>
            </a:extLst>
          </p:cNvPr>
          <p:cNvSpPr txBox="1">
            <a:spLocks/>
          </p:cNvSpPr>
          <p:nvPr/>
        </p:nvSpPr>
        <p:spPr>
          <a:xfrm>
            <a:off x="9896041" y="5999066"/>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dirty="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3495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C5D0-3B28-D8E0-82C3-DA324C2D862A}"/>
              </a:ext>
            </a:extLst>
          </p:cNvPr>
          <p:cNvSpPr>
            <a:spLocks noGrp="1"/>
          </p:cNvSpPr>
          <p:nvPr>
            <p:ph type="title"/>
          </p:nvPr>
        </p:nvSpPr>
        <p:spPr/>
        <p:txBody>
          <a:bodyPr/>
          <a:lstStyle/>
          <a:p>
            <a:r>
              <a:rPr lang="en-IN" dirty="0"/>
              <a:t>Personalisation Principle</a:t>
            </a:r>
          </a:p>
        </p:txBody>
      </p:sp>
      <p:pic>
        <p:nvPicPr>
          <p:cNvPr id="5" name="Content Placeholder 4">
            <a:extLst>
              <a:ext uri="{FF2B5EF4-FFF2-40B4-BE49-F238E27FC236}">
                <a16:creationId xmlns:a16="http://schemas.microsoft.com/office/drawing/2014/main" id="{0DA96DDF-2D44-0475-BAFF-19C9975409BC}"/>
              </a:ext>
            </a:extLst>
          </p:cNvPr>
          <p:cNvPicPr>
            <a:picLocks noGrp="1" noChangeAspect="1"/>
          </p:cNvPicPr>
          <p:nvPr>
            <p:ph idx="1"/>
          </p:nvPr>
        </p:nvPicPr>
        <p:blipFill>
          <a:blip r:embed="rId2"/>
          <a:stretch>
            <a:fillRect/>
          </a:stretch>
        </p:blipFill>
        <p:spPr>
          <a:xfrm>
            <a:off x="1977308" y="2108200"/>
            <a:ext cx="8297710" cy="3760788"/>
          </a:xfrm>
        </p:spPr>
      </p:pic>
      <p:sp>
        <p:nvSpPr>
          <p:cNvPr id="8" name="Content Placeholder 8">
            <a:extLst>
              <a:ext uri="{FF2B5EF4-FFF2-40B4-BE49-F238E27FC236}">
                <a16:creationId xmlns:a16="http://schemas.microsoft.com/office/drawing/2014/main" id="{6EE79F37-046B-DF32-B179-E810F67152C3}"/>
              </a:ext>
            </a:extLst>
          </p:cNvPr>
          <p:cNvSpPr txBox="1">
            <a:spLocks/>
          </p:cNvSpPr>
          <p:nvPr/>
        </p:nvSpPr>
        <p:spPr>
          <a:xfrm>
            <a:off x="9896041" y="5999066"/>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dirty="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309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0E80-C7A2-ECEE-B51B-D17D8AE20D9A}"/>
              </a:ext>
            </a:extLst>
          </p:cNvPr>
          <p:cNvSpPr>
            <a:spLocks noGrp="1"/>
          </p:cNvSpPr>
          <p:nvPr>
            <p:ph type="title"/>
          </p:nvPr>
        </p:nvSpPr>
        <p:spPr/>
        <p:txBody>
          <a:bodyPr/>
          <a:lstStyle/>
          <a:p>
            <a:r>
              <a:rPr lang="en-IN" dirty="0"/>
              <a:t>Voice Principle</a:t>
            </a:r>
          </a:p>
        </p:txBody>
      </p:sp>
      <p:pic>
        <p:nvPicPr>
          <p:cNvPr id="5" name="Content Placeholder 4">
            <a:extLst>
              <a:ext uri="{FF2B5EF4-FFF2-40B4-BE49-F238E27FC236}">
                <a16:creationId xmlns:a16="http://schemas.microsoft.com/office/drawing/2014/main" id="{D2E8B52E-1AD7-A422-D03A-DB70BF4B6550}"/>
              </a:ext>
            </a:extLst>
          </p:cNvPr>
          <p:cNvPicPr>
            <a:picLocks noGrp="1" noChangeAspect="1"/>
          </p:cNvPicPr>
          <p:nvPr>
            <p:ph idx="1"/>
          </p:nvPr>
        </p:nvPicPr>
        <p:blipFill>
          <a:blip r:embed="rId2"/>
          <a:stretch>
            <a:fillRect/>
          </a:stretch>
        </p:blipFill>
        <p:spPr>
          <a:xfrm>
            <a:off x="2040101" y="2108200"/>
            <a:ext cx="8172123" cy="3760788"/>
          </a:xfrm>
        </p:spPr>
      </p:pic>
      <p:sp>
        <p:nvSpPr>
          <p:cNvPr id="6" name="Content Placeholder 8">
            <a:extLst>
              <a:ext uri="{FF2B5EF4-FFF2-40B4-BE49-F238E27FC236}">
                <a16:creationId xmlns:a16="http://schemas.microsoft.com/office/drawing/2014/main" id="{11C1E7F5-4999-C875-B892-CAC93F55E2C1}"/>
              </a:ext>
            </a:extLst>
          </p:cNvPr>
          <p:cNvSpPr txBox="1">
            <a:spLocks/>
          </p:cNvSpPr>
          <p:nvPr/>
        </p:nvSpPr>
        <p:spPr>
          <a:xfrm>
            <a:off x="9896041" y="5999066"/>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dirty="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994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829E8-02DE-0CA5-4754-FAD0CA1C7206}"/>
              </a:ext>
            </a:extLst>
          </p:cNvPr>
          <p:cNvSpPr>
            <a:spLocks noGrp="1"/>
          </p:cNvSpPr>
          <p:nvPr>
            <p:ph type="title"/>
          </p:nvPr>
        </p:nvSpPr>
        <p:spPr/>
        <p:txBody>
          <a:bodyPr/>
          <a:lstStyle/>
          <a:p>
            <a:r>
              <a:rPr lang="en-IN" dirty="0"/>
              <a:t>Image Principle</a:t>
            </a:r>
          </a:p>
        </p:txBody>
      </p:sp>
      <p:pic>
        <p:nvPicPr>
          <p:cNvPr id="5" name="Content Placeholder 4">
            <a:extLst>
              <a:ext uri="{FF2B5EF4-FFF2-40B4-BE49-F238E27FC236}">
                <a16:creationId xmlns:a16="http://schemas.microsoft.com/office/drawing/2014/main" id="{9F91A4C3-4F4C-444D-A56A-A7D82DB47E34}"/>
              </a:ext>
            </a:extLst>
          </p:cNvPr>
          <p:cNvPicPr>
            <a:picLocks noGrp="1" noChangeAspect="1"/>
          </p:cNvPicPr>
          <p:nvPr>
            <p:ph idx="1"/>
          </p:nvPr>
        </p:nvPicPr>
        <p:blipFill>
          <a:blip r:embed="rId2"/>
          <a:stretch>
            <a:fillRect/>
          </a:stretch>
        </p:blipFill>
        <p:spPr>
          <a:xfrm>
            <a:off x="1942990" y="2108200"/>
            <a:ext cx="8366345" cy="3760788"/>
          </a:xfrm>
        </p:spPr>
      </p:pic>
      <p:sp>
        <p:nvSpPr>
          <p:cNvPr id="6" name="Content Placeholder 8">
            <a:extLst>
              <a:ext uri="{FF2B5EF4-FFF2-40B4-BE49-F238E27FC236}">
                <a16:creationId xmlns:a16="http://schemas.microsoft.com/office/drawing/2014/main" id="{8B620BD9-A4A1-11E1-0AD6-19920943D742}"/>
              </a:ext>
            </a:extLst>
          </p:cNvPr>
          <p:cNvSpPr txBox="1">
            <a:spLocks/>
          </p:cNvSpPr>
          <p:nvPr/>
        </p:nvSpPr>
        <p:spPr>
          <a:xfrm>
            <a:off x="9896041" y="5999066"/>
            <a:ext cx="2037806" cy="233783"/>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1000" dirty="0">
                <a:latin typeface="Arial" panose="020B0604020202020204" pitchFamily="34" charset="0"/>
                <a:cs typeface="Arial" panose="020B0604020202020204" pitchFamily="34" charset="0"/>
              </a:rPr>
              <a:t>Attribution: Water bear Learning</a:t>
            </a:r>
          </a:p>
          <a:p>
            <a:endParaRPr lang="en-IN"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909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958C5B-6773-0681-230F-E2D449660D70}"/>
              </a:ext>
            </a:extLst>
          </p:cNvPr>
          <p:cNvPicPr>
            <a:picLocks noGrp="1" noChangeAspect="1"/>
          </p:cNvPicPr>
          <p:nvPr>
            <p:ph idx="1"/>
          </p:nvPr>
        </p:nvPicPr>
        <p:blipFill>
          <a:blip r:embed="rId2"/>
          <a:stretch>
            <a:fillRect/>
          </a:stretch>
        </p:blipFill>
        <p:spPr>
          <a:xfrm>
            <a:off x="0" y="1"/>
            <a:ext cx="12192000" cy="6447452"/>
          </a:xfrm>
        </p:spPr>
      </p:pic>
    </p:spTree>
    <p:extLst>
      <p:ext uri="{BB962C8B-B14F-4D97-AF65-F5344CB8AC3E}">
        <p14:creationId xmlns:p14="http://schemas.microsoft.com/office/powerpoint/2010/main" val="383331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716B-8885-8297-F750-747E51C3E914}"/>
              </a:ext>
            </a:extLst>
          </p:cNvPr>
          <p:cNvSpPr>
            <a:spLocks noGrp="1"/>
          </p:cNvSpPr>
          <p:nvPr>
            <p:ph type="title"/>
          </p:nvPr>
        </p:nvSpPr>
        <p:spPr/>
        <p:txBody>
          <a:bodyPr/>
          <a:lstStyle/>
          <a:p>
            <a:r>
              <a:rPr lang="en-IN" dirty="0"/>
              <a:t>Novices vs Experts</a:t>
            </a:r>
          </a:p>
        </p:txBody>
      </p:sp>
      <p:sp>
        <p:nvSpPr>
          <p:cNvPr id="3" name="Content Placeholder 2">
            <a:extLst>
              <a:ext uri="{FF2B5EF4-FFF2-40B4-BE49-F238E27FC236}">
                <a16:creationId xmlns:a16="http://schemas.microsoft.com/office/drawing/2014/main" id="{63148E56-B17D-9540-033D-6C051494206F}"/>
              </a:ext>
            </a:extLst>
          </p:cNvPr>
          <p:cNvSpPr>
            <a:spLocks noGrp="1"/>
          </p:cNvSpPr>
          <p:nvPr>
            <p:ph idx="1"/>
          </p:nvPr>
        </p:nvSpPr>
        <p:spPr/>
        <p:txBody>
          <a:bodyPr>
            <a:normAutofit fontScale="92500"/>
          </a:bodyPr>
          <a:lstStyle/>
          <a:p>
            <a:pPr marL="0" indent="0">
              <a:buNone/>
            </a:pPr>
            <a:r>
              <a:rPr lang="en-US" sz="1400" i="0" dirty="0">
                <a:solidFill>
                  <a:schemeClr val="tx1"/>
                </a:solidFill>
                <a:effectLst/>
                <a:latin typeface="arial" panose="020B0604020202020204" pitchFamily="34" charset="0"/>
              </a:rPr>
              <a:t>Cognitive schema: “cohesive, repeatable action sequence possessing component actions that are tightly interconnected and governed by a core meaning.” (Piaget) [Simply put, schema is a mental blueprint that helps us understand and interact with the world around us.]</a:t>
            </a:r>
          </a:p>
          <a:p>
            <a:pPr marL="0" indent="0" algn="l">
              <a:buNone/>
            </a:pPr>
            <a:r>
              <a:rPr lang="en-US" sz="1400" dirty="0">
                <a:solidFill>
                  <a:schemeClr val="tx1"/>
                </a:solidFill>
                <a:latin typeface="arial" panose="020B0604020202020204" pitchFamily="34" charset="0"/>
              </a:rPr>
              <a:t>Beginners should not be viewed as empty vessels to be filled; their prior knowledge matters.</a:t>
            </a:r>
          </a:p>
          <a:p>
            <a:pPr marL="0" indent="0" algn="l">
              <a:buNone/>
            </a:pPr>
            <a:r>
              <a:rPr lang="en-US" sz="1400" dirty="0">
                <a:solidFill>
                  <a:schemeClr val="tx1"/>
                </a:solidFill>
                <a:latin typeface="arial" panose="020B0604020202020204" pitchFamily="34" charset="0"/>
              </a:rPr>
              <a:t>Beginners are not miniature experts; their understanding is different qualitatively.</a:t>
            </a:r>
          </a:p>
          <a:p>
            <a:pPr marL="0" indent="0" algn="l">
              <a:buNone/>
            </a:pPr>
            <a:r>
              <a:rPr lang="en-US" sz="1400" dirty="0">
                <a:solidFill>
                  <a:schemeClr val="tx1"/>
                </a:solidFill>
                <a:latin typeface="arial" panose="020B0604020202020204" pitchFamily="34" charset="0"/>
              </a:rPr>
              <a:t>Teaching should consider these differences in organizing and presenting information.</a:t>
            </a:r>
          </a:p>
          <a:p>
            <a:pPr marL="0" indent="0" algn="l">
              <a:buNone/>
            </a:pPr>
            <a:r>
              <a:rPr lang="en-US" sz="1400" dirty="0">
                <a:solidFill>
                  <a:schemeClr val="tx1"/>
                </a:solidFill>
                <a:latin typeface="arial" panose="020B0604020202020204" pitchFamily="34" charset="0"/>
              </a:rPr>
              <a:t>Methods like discovery, problem-based, or inquiry learning that suit experts may be ineffective or even harmful for novices. The strategies that work well with experts needn’t work with novices and vice versa. (</a:t>
            </a:r>
            <a:r>
              <a:rPr lang="en-US" sz="1400" dirty="0" err="1">
                <a:solidFill>
                  <a:schemeClr val="tx1"/>
                </a:solidFill>
                <a:latin typeface="arial" panose="020B0604020202020204" pitchFamily="34" charset="0"/>
              </a:rPr>
              <a:t>Sweller</a:t>
            </a:r>
            <a:r>
              <a:rPr lang="en-US" sz="1400" dirty="0">
                <a:solidFill>
                  <a:schemeClr val="tx1"/>
                </a:solidFill>
                <a:latin typeface="arial" panose="020B0604020202020204" pitchFamily="34" charset="0"/>
              </a:rPr>
              <a:t>, Ayres, </a:t>
            </a:r>
            <a:r>
              <a:rPr lang="en-US" sz="1400" dirty="0" err="1">
                <a:solidFill>
                  <a:schemeClr val="tx1"/>
                </a:solidFill>
                <a:latin typeface="arial" panose="020B0604020202020204" pitchFamily="34" charset="0"/>
              </a:rPr>
              <a:t>Kalyuga</a:t>
            </a:r>
            <a:r>
              <a:rPr lang="en-US" sz="1400" dirty="0">
                <a:solidFill>
                  <a:schemeClr val="tx1"/>
                </a:solidFill>
                <a:latin typeface="arial" panose="020B0604020202020204" pitchFamily="34" charset="0"/>
              </a:rPr>
              <a:t>, &amp; Chandler, 2003):</a:t>
            </a:r>
          </a:p>
          <a:p>
            <a:pPr marL="0" indent="0">
              <a:buNone/>
            </a:pPr>
            <a:r>
              <a:rPr lang="en-IN" sz="1200" b="1" dirty="0">
                <a:effectLst/>
                <a:latin typeface="Arial" panose="020B0604020202020204" pitchFamily="34" charset="0"/>
                <a:ea typeface="Calibri" panose="020F0502020204030204" pitchFamily="34" charset="0"/>
                <a:cs typeface="Arial" panose="020B0604020202020204" pitchFamily="34" charset="0"/>
              </a:rPr>
              <a:t>Key Papers: </a:t>
            </a:r>
          </a:p>
          <a:p>
            <a:pPr marL="0" indent="0">
              <a:buNone/>
            </a:pPr>
            <a:r>
              <a:rPr lang="en-IN" sz="1200" dirty="0" err="1">
                <a:effectLst/>
                <a:latin typeface="Arial" panose="020B0604020202020204" pitchFamily="34" charset="0"/>
                <a:ea typeface="Calibri" panose="020F0502020204030204" pitchFamily="34" charset="0"/>
                <a:cs typeface="Arial" panose="020B0604020202020204" pitchFamily="34" charset="0"/>
              </a:rPr>
              <a:t>Michelene</a:t>
            </a:r>
            <a:r>
              <a:rPr lang="en-IN" sz="1200" dirty="0">
                <a:effectLst/>
                <a:latin typeface="Arial" panose="020B0604020202020204" pitchFamily="34" charset="0"/>
                <a:ea typeface="Calibri" panose="020F0502020204030204" pitchFamily="34" charset="0"/>
                <a:cs typeface="Arial" panose="020B0604020202020204" pitchFamily="34" charset="0"/>
              </a:rPr>
              <a:t>, T. H., </a:t>
            </a:r>
            <a:r>
              <a:rPr lang="en-IN" sz="1200" dirty="0" err="1">
                <a:effectLst/>
                <a:latin typeface="Arial" panose="020B0604020202020204" pitchFamily="34" charset="0"/>
                <a:ea typeface="Calibri" panose="020F0502020204030204" pitchFamily="34" charset="0"/>
                <a:cs typeface="Arial" panose="020B0604020202020204" pitchFamily="34" charset="0"/>
              </a:rPr>
              <a:t>Feltovich</a:t>
            </a:r>
            <a:r>
              <a:rPr lang="en-IN" sz="1200" dirty="0">
                <a:effectLst/>
                <a:latin typeface="Arial" panose="020B0604020202020204" pitchFamily="34" charset="0"/>
                <a:ea typeface="Calibri" panose="020F0502020204030204" pitchFamily="34" charset="0"/>
                <a:cs typeface="Arial" panose="020B0604020202020204" pitchFamily="34" charset="0"/>
              </a:rPr>
              <a:t>, P. J., &amp; Glaser, R. (1981). </a:t>
            </a:r>
            <a:r>
              <a:rPr lang="en-US" sz="1200" i="0" dirty="0">
                <a:solidFill>
                  <a:schemeClr val="tx1"/>
                </a:solidFill>
                <a:effectLst/>
                <a:latin typeface="Arial" panose="020B0604020202020204" pitchFamily="34" charset="0"/>
                <a:cs typeface="Arial" panose="020B0604020202020204" pitchFamily="34" charset="0"/>
              </a:rPr>
              <a:t>Categorization and representation of physics problems by experts and novices. </a:t>
            </a:r>
            <a:r>
              <a:rPr lang="en-IN" sz="1200" i="1" dirty="0">
                <a:effectLst/>
                <a:latin typeface="Arial" panose="020B0604020202020204" pitchFamily="34" charset="0"/>
                <a:ea typeface="Times New Roman" panose="02020603050405020304" pitchFamily="18" charset="0"/>
                <a:cs typeface="Arial" panose="020B0604020202020204" pitchFamily="34" charset="0"/>
              </a:rPr>
              <a:t>Cognitive Science</a:t>
            </a:r>
            <a:r>
              <a:rPr lang="en-IN" sz="1200" dirty="0">
                <a:effectLst/>
                <a:latin typeface="Arial" panose="020B0604020202020204" pitchFamily="34" charset="0"/>
                <a:ea typeface="Times New Roman" panose="02020603050405020304" pitchFamily="18" charset="0"/>
                <a:cs typeface="Arial" panose="020B0604020202020204" pitchFamily="34" charset="0"/>
              </a:rPr>
              <a:t>, </a:t>
            </a:r>
            <a:r>
              <a:rPr lang="en-IN" sz="1200" i="1" dirty="0">
                <a:effectLst/>
                <a:latin typeface="Arial" panose="020B0604020202020204" pitchFamily="34" charset="0"/>
                <a:ea typeface="Times New Roman" panose="02020603050405020304" pitchFamily="18" charset="0"/>
                <a:cs typeface="Arial" panose="020B0604020202020204" pitchFamily="34" charset="0"/>
              </a:rPr>
              <a:t>5</a:t>
            </a:r>
            <a:r>
              <a:rPr lang="en-IN" sz="1200" dirty="0">
                <a:effectLst/>
                <a:latin typeface="Arial" panose="020B0604020202020204" pitchFamily="34" charset="0"/>
                <a:ea typeface="Times New Roman" panose="02020603050405020304" pitchFamily="18" charset="0"/>
                <a:cs typeface="Arial" panose="020B0604020202020204" pitchFamily="34" charset="0"/>
              </a:rPr>
              <a:t>(2), 121–152. </a:t>
            </a:r>
            <a:r>
              <a:rPr lang="en-IN" sz="1200" dirty="0">
                <a:effectLst/>
                <a:latin typeface="Arial" panose="020B0604020202020204" pitchFamily="34" charset="0"/>
                <a:ea typeface="Times New Roman" panose="02020603050405020304" pitchFamily="18" charset="0"/>
                <a:cs typeface="Arial" panose="020B0604020202020204" pitchFamily="34" charset="0"/>
                <a:hlinkClick r:id="rId2"/>
              </a:rPr>
              <a:t>https://doi.org/10.1207/s15516709cog0502_2</a:t>
            </a:r>
            <a:endParaRPr lang="en-IN" sz="12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IN" sz="1200" b="0" i="0" dirty="0" err="1">
                <a:solidFill>
                  <a:srgbClr val="202122"/>
                </a:solidFill>
                <a:effectLst/>
                <a:latin typeface="Arial" panose="020B0604020202020204" pitchFamily="34" charset="0"/>
              </a:rPr>
              <a:t>Kalyuga</a:t>
            </a:r>
            <a:r>
              <a:rPr lang="en-IN" sz="1200" b="0" i="0" dirty="0">
                <a:solidFill>
                  <a:srgbClr val="202122"/>
                </a:solidFill>
                <a:effectLst/>
                <a:latin typeface="Arial" panose="020B0604020202020204" pitchFamily="34" charset="0"/>
              </a:rPr>
              <a:t>, S., Ayres, P., Chandler, P., &amp; </a:t>
            </a:r>
            <a:r>
              <a:rPr lang="en-IN" sz="1200" b="0" i="0" dirty="0" err="1">
                <a:solidFill>
                  <a:srgbClr val="202122"/>
                </a:solidFill>
                <a:effectLst/>
                <a:latin typeface="Arial" panose="020B0604020202020204" pitchFamily="34" charset="0"/>
              </a:rPr>
              <a:t>Sweller</a:t>
            </a:r>
            <a:r>
              <a:rPr lang="en-IN" sz="1200" b="0" i="0" dirty="0">
                <a:solidFill>
                  <a:srgbClr val="202122"/>
                </a:solidFill>
                <a:effectLst/>
                <a:latin typeface="Arial" panose="020B0604020202020204" pitchFamily="34" charset="0"/>
              </a:rPr>
              <a:t>, J. (2003). The expertise reversal effect. </a:t>
            </a:r>
            <a:r>
              <a:rPr lang="en-IN" sz="1200" b="0" i="0" u="none" strike="noStrike" dirty="0">
                <a:solidFill>
                  <a:srgbClr val="3366CC"/>
                </a:solidFill>
                <a:effectLst/>
                <a:latin typeface="Arial" panose="020B0604020202020204" pitchFamily="34" charset="0"/>
                <a:hlinkClick r:id="rId3" tooltip="Educational Psychologist (academic journal)"/>
              </a:rPr>
              <a:t>Educational Psychologist</a:t>
            </a:r>
            <a:r>
              <a:rPr lang="en-IN" sz="1200" b="0" i="0" dirty="0">
                <a:solidFill>
                  <a:srgbClr val="202122"/>
                </a:solidFill>
                <a:effectLst/>
                <a:latin typeface="Arial" panose="020B0604020202020204" pitchFamily="34" charset="0"/>
              </a:rPr>
              <a:t>, 38 , 23-31.</a:t>
            </a:r>
            <a:endParaRPr lang="en-IN" sz="1200" dirty="0">
              <a:effectLst/>
              <a:latin typeface="Arial" panose="020B0604020202020204" pitchFamily="34" charset="0"/>
              <a:ea typeface="Times New Roman" panose="02020603050405020304" pitchFamily="18" charset="0"/>
              <a:cs typeface="Arial" panose="020B0604020202020204" pitchFamily="34" charset="0"/>
            </a:endParaRPr>
          </a:p>
          <a:p>
            <a:endParaRPr lang="en-IN" sz="1400" dirty="0">
              <a:solidFill>
                <a:schemeClr val="tx1"/>
              </a:solidFill>
            </a:endParaRPr>
          </a:p>
        </p:txBody>
      </p:sp>
    </p:spTree>
    <p:extLst>
      <p:ext uri="{BB962C8B-B14F-4D97-AF65-F5344CB8AC3E}">
        <p14:creationId xmlns:p14="http://schemas.microsoft.com/office/powerpoint/2010/main" val="1349034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CEE9-EFD3-98DB-4EAE-FC5082A4BE88}"/>
              </a:ext>
            </a:extLst>
          </p:cNvPr>
          <p:cNvSpPr>
            <a:spLocks noGrp="1"/>
          </p:cNvSpPr>
          <p:nvPr>
            <p:ph type="title"/>
          </p:nvPr>
        </p:nvSpPr>
        <p:spPr/>
        <p:txBody>
          <a:bodyPr/>
          <a:lstStyle/>
          <a:p>
            <a:r>
              <a:rPr lang="en-IN" dirty="0"/>
              <a:t>Cognitive Load Theory</a:t>
            </a:r>
          </a:p>
        </p:txBody>
      </p:sp>
      <p:sp>
        <p:nvSpPr>
          <p:cNvPr id="3" name="Content Placeholder 2">
            <a:extLst>
              <a:ext uri="{FF2B5EF4-FFF2-40B4-BE49-F238E27FC236}">
                <a16:creationId xmlns:a16="http://schemas.microsoft.com/office/drawing/2014/main" id="{ACBF622F-2C77-0605-E900-1885AF7DBB02}"/>
              </a:ext>
            </a:extLst>
          </p:cNvPr>
          <p:cNvSpPr>
            <a:spLocks noGrp="1"/>
          </p:cNvSpPr>
          <p:nvPr>
            <p:ph idx="1"/>
          </p:nvPr>
        </p:nvSpPr>
        <p:spPr/>
        <p:txBody>
          <a:bodyPr>
            <a:normAutofit fontScale="77500" lnSpcReduction="20000"/>
          </a:bodyPr>
          <a:lstStyle/>
          <a:p>
            <a:r>
              <a:rPr lang="en-IN" sz="2100" kern="100" dirty="0">
                <a:latin typeface="Calibri" panose="020F0502020204030204" pitchFamily="34" charset="0"/>
                <a:ea typeface="Calibri" panose="020F0502020204030204" pitchFamily="34" charset="0"/>
                <a:cs typeface="Times New Roman" panose="02020603050405020304" pitchFamily="18" charset="0"/>
              </a:rPr>
              <a:t>Memory: Sensory memory, working memory, long-term memory </a:t>
            </a:r>
          </a:p>
          <a:p>
            <a:r>
              <a:rPr lang="en-IN" sz="2100" kern="100" dirty="0">
                <a:latin typeface="Calibri" panose="020F0502020204030204" pitchFamily="34" charset="0"/>
                <a:ea typeface="Calibri" panose="020F0502020204030204" pitchFamily="34" charset="0"/>
                <a:cs typeface="Times New Roman" panose="02020603050405020304" pitchFamily="18" charset="0"/>
              </a:rPr>
              <a:t>Three kinds of loads: intrinsic, extrinsic and germane.</a:t>
            </a:r>
          </a:p>
          <a:p>
            <a:pPr>
              <a:lnSpc>
                <a:spcPct val="107000"/>
              </a:lnSpc>
              <a:spcAft>
                <a:spcPts val="800"/>
              </a:spcAft>
            </a:pPr>
            <a:r>
              <a:rPr lang="en-IN" sz="2100" kern="100" dirty="0">
                <a:effectLst/>
                <a:latin typeface="Calibri" panose="020F0502020204030204" pitchFamily="34" charset="0"/>
                <a:ea typeface="Calibri" panose="020F0502020204030204" pitchFamily="34" charset="0"/>
                <a:cs typeface="Times New Roman" panose="02020603050405020304" pitchFamily="18" charset="0"/>
              </a:rPr>
              <a:t>Conventional problem-solving using means–ends analysis can be mentally taxing.</a:t>
            </a:r>
          </a:p>
          <a:p>
            <a:pPr>
              <a:lnSpc>
                <a:spcPct val="107000"/>
              </a:lnSpc>
              <a:spcAft>
                <a:spcPts val="800"/>
              </a:spcAft>
            </a:pPr>
            <a:r>
              <a:rPr lang="en-IN" sz="2100" kern="100" dirty="0">
                <a:effectLst/>
                <a:latin typeface="Calibri" panose="020F0502020204030204" pitchFamily="34" charset="0"/>
                <a:ea typeface="Calibri" panose="020F0502020204030204" pitchFamily="34" charset="0"/>
                <a:cs typeface="Times New Roman" panose="02020603050405020304" pitchFamily="18" charset="0"/>
              </a:rPr>
              <a:t>Problem-solving and acquiring cognitive schemata are distinct processes.</a:t>
            </a:r>
          </a:p>
          <a:p>
            <a:pPr>
              <a:lnSpc>
                <a:spcPct val="107000"/>
              </a:lnSpc>
              <a:spcAft>
                <a:spcPts val="800"/>
              </a:spcAft>
            </a:pPr>
            <a:r>
              <a:rPr lang="en-IN" sz="2100" kern="100" dirty="0">
                <a:effectLst/>
                <a:latin typeface="Calibri" panose="020F0502020204030204" pitchFamily="34" charset="0"/>
                <a:ea typeface="Calibri" panose="020F0502020204030204" pitchFamily="34" charset="0"/>
                <a:cs typeface="Times New Roman" panose="02020603050405020304" pitchFamily="18" charset="0"/>
              </a:rPr>
              <a:t>The cognitive effort in conventional problem-solving doesn't necessarily contribute to schema acquisition.</a:t>
            </a:r>
          </a:p>
          <a:p>
            <a:pPr>
              <a:lnSpc>
                <a:spcPct val="107000"/>
              </a:lnSpc>
              <a:spcAft>
                <a:spcPts val="800"/>
              </a:spcAft>
            </a:pPr>
            <a:r>
              <a:rPr lang="en-IN" sz="2100" kern="100" dirty="0">
                <a:effectLst/>
                <a:latin typeface="Calibri" panose="020F0502020204030204" pitchFamily="34" charset="0"/>
                <a:ea typeface="Calibri" panose="020F0502020204030204" pitchFamily="34" charset="0"/>
                <a:cs typeface="Times New Roman" panose="02020603050405020304" pitchFamily="18" charset="0"/>
              </a:rPr>
              <a:t>Emphasizing problem-solving alone may hinder the development of expertise.</a:t>
            </a:r>
          </a:p>
          <a:p>
            <a:pPr>
              <a:lnSpc>
                <a:spcPct val="107000"/>
              </a:lnSpc>
              <a:spcAft>
                <a:spcPts val="800"/>
              </a:spcAft>
            </a:pPr>
            <a:r>
              <a:rPr lang="en-IN" sz="2100" kern="100" dirty="0">
                <a:effectLst/>
                <a:latin typeface="Calibri" panose="020F0502020204030204" pitchFamily="34" charset="0"/>
                <a:ea typeface="Calibri" panose="020F0502020204030204" pitchFamily="34" charset="0"/>
                <a:cs typeface="Times New Roman" panose="02020603050405020304" pitchFamily="18" charset="0"/>
              </a:rPr>
              <a:t>To learn problem-solving, students need both declarative and procedural knowledge within the relevant subject area.</a:t>
            </a:r>
          </a:p>
          <a:p>
            <a:pPr>
              <a:lnSpc>
                <a:spcPct val="107000"/>
              </a:lnSpc>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SWELLER, J. (1988). COGNITIVE LOAD DURING PROBLEM SOLVING: EFFECTS ON LEARNING. COGNITIVE SCIENCE, 12, 257–285</a:t>
            </a:r>
            <a:endParaRPr lang="en-IN"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385902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3BC22-01B2-1823-903E-606B4ECA1098}"/>
              </a:ext>
            </a:extLst>
          </p:cNvPr>
          <p:cNvSpPr>
            <a:spLocks noGrp="1"/>
          </p:cNvSpPr>
          <p:nvPr>
            <p:ph type="title"/>
          </p:nvPr>
        </p:nvSpPr>
        <p:spPr/>
        <p:txBody>
          <a:bodyPr>
            <a:normAutofit/>
          </a:bodyPr>
          <a:lstStyle/>
          <a:p>
            <a:r>
              <a:rPr lang="en-IN" sz="4200" dirty="0"/>
              <a:t>Biologically Primary vs Biologically Secondary</a:t>
            </a:r>
          </a:p>
        </p:txBody>
      </p:sp>
      <p:sp>
        <p:nvSpPr>
          <p:cNvPr id="3" name="Content Placeholder 2">
            <a:extLst>
              <a:ext uri="{FF2B5EF4-FFF2-40B4-BE49-F238E27FC236}">
                <a16:creationId xmlns:a16="http://schemas.microsoft.com/office/drawing/2014/main" id="{BF99FF49-8A06-2EB3-B75D-9E39A1A5F257}"/>
              </a:ext>
            </a:extLst>
          </p:cNvPr>
          <p:cNvSpPr>
            <a:spLocks noGrp="1"/>
          </p:cNvSpPr>
          <p:nvPr>
            <p:ph idx="1"/>
          </p:nvPr>
        </p:nvSpPr>
        <p:spPr/>
        <p:txBody>
          <a:bodyPr>
            <a:normAutofit fontScale="92500" lnSpcReduction="10000"/>
          </a:bodyPr>
          <a:lstStyle/>
          <a:p>
            <a:r>
              <a:rPr lang="en-IN" dirty="0"/>
              <a:t>Learning certain things are genetically programmed by way of evolution</a:t>
            </a:r>
          </a:p>
          <a:p>
            <a:r>
              <a:rPr lang="en-IN" dirty="0"/>
              <a:t>Biologically primary learning: Speaking, walking, general problem solving, social behaviour, folk psychology, folk biology (how we categorise the organic world without explicitly learning about them), folk physics (our untrained knowledge of physical phenomenon: what goes up comes down)</a:t>
            </a:r>
          </a:p>
          <a:p>
            <a:r>
              <a:rPr lang="en-IN" dirty="0"/>
              <a:t>Biologically secondary learning: Reading, writing, mathematics, academic knowledge (acquired consciously, often requiring considerable effort)</a:t>
            </a:r>
          </a:p>
          <a:p>
            <a:r>
              <a:rPr lang="en-IN" dirty="0"/>
              <a:t>Inherent curiosity is required but not sufficient to learn academic knowledge.</a:t>
            </a:r>
          </a:p>
          <a:p>
            <a:r>
              <a:rPr lang="en-IN" dirty="0"/>
              <a:t>Direct instruction by an expert/teacher is most times required for secondary learning.</a:t>
            </a:r>
          </a:p>
          <a:p>
            <a:pPr>
              <a:lnSpc>
                <a:spcPct val="107000"/>
              </a:lnSpc>
              <a:spcAft>
                <a:spcPts val="800"/>
              </a:spcAft>
            </a:pPr>
            <a:r>
              <a:rPr lang="en-IN" sz="1300" kern="100" dirty="0">
                <a:effectLst/>
                <a:latin typeface="Calibri" panose="020F0502020204030204" pitchFamily="34" charset="0"/>
                <a:ea typeface="Calibri" panose="020F0502020204030204" pitchFamily="34" charset="0"/>
                <a:cs typeface="Times New Roman" panose="02020603050405020304" pitchFamily="18" charset="0"/>
              </a:rPr>
              <a:t>GEARY, D. C. (2008). AN EVOLUTIONARILY INFORMED EDUCATION SCIENCE. EDUCATIONAL PSYCHOLOGIST, 43(4), 179–195. </a:t>
            </a:r>
          </a:p>
          <a:p>
            <a:endParaRPr lang="en-IN" dirty="0"/>
          </a:p>
        </p:txBody>
      </p:sp>
    </p:spTree>
    <p:extLst>
      <p:ext uri="{BB962C8B-B14F-4D97-AF65-F5344CB8AC3E}">
        <p14:creationId xmlns:p14="http://schemas.microsoft.com/office/powerpoint/2010/main" val="2830677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35A44-99BA-B378-6A01-3C1EEA977BC2}"/>
              </a:ext>
            </a:extLst>
          </p:cNvPr>
          <p:cNvSpPr>
            <a:spLocks noGrp="1"/>
          </p:cNvSpPr>
          <p:nvPr>
            <p:ph idx="1"/>
          </p:nvPr>
        </p:nvSpPr>
        <p:spPr>
          <a:xfrm>
            <a:off x="1097280" y="205273"/>
            <a:ext cx="10058400" cy="5663819"/>
          </a:xfrm>
        </p:spPr>
        <p:txBody>
          <a:bodyPr>
            <a:normAutofit/>
          </a:bodyPr>
          <a:lstStyle/>
          <a:p>
            <a:endParaRPr lang="en-US" b="0" i="0" dirty="0">
              <a:effectLst/>
              <a:latin typeface="Arial" panose="020B0604020202020204" pitchFamily="34" charset="0"/>
              <a:cs typeface="Arial" panose="020B0604020202020204" pitchFamily="34" charset="0"/>
            </a:endParaRPr>
          </a:p>
          <a:p>
            <a:endParaRPr lang="en-US" b="0" i="0" dirty="0">
              <a:effectLst/>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Sweller’s</a:t>
            </a:r>
            <a:r>
              <a:rPr lang="en-US" b="1" dirty="0">
                <a:latin typeface="Arial" panose="020B0604020202020204" pitchFamily="34" charset="0"/>
                <a:cs typeface="Arial" panose="020B0604020202020204" pitchFamily="34" charset="0"/>
              </a:rPr>
              <a:t> Conception of the Human Cognitive Architecture </a:t>
            </a:r>
          </a:p>
          <a:p>
            <a:endParaRPr lang="en-US" b="0" i="0" dirty="0">
              <a:effectLst/>
              <a:latin typeface="Arial" panose="020B0604020202020204" pitchFamily="34" charset="0"/>
              <a:cs typeface="Arial" panose="020B0604020202020204" pitchFamily="34" charset="0"/>
            </a:endParaRPr>
          </a:p>
          <a:p>
            <a:pPr marL="457200" indent="-457200">
              <a:buAutoNum type="arabicPeriod"/>
            </a:pPr>
            <a:r>
              <a:rPr lang="en-US" b="0" i="0" dirty="0">
                <a:effectLst/>
                <a:latin typeface="Arial" panose="020B0604020202020204" pitchFamily="34" charset="0"/>
                <a:cs typeface="Arial" panose="020B0604020202020204" pitchFamily="34" charset="0"/>
              </a:rPr>
              <a:t>Information Store</a:t>
            </a:r>
          </a:p>
          <a:p>
            <a:pPr marL="457200" indent="-457200">
              <a:buAutoNum type="arabicPeriod"/>
            </a:pPr>
            <a:r>
              <a:rPr lang="en-US" b="0" i="0" dirty="0">
                <a:effectLst/>
                <a:latin typeface="Arial" panose="020B0604020202020204" pitchFamily="34" charset="0"/>
                <a:cs typeface="Arial" panose="020B0604020202020204" pitchFamily="34" charset="0"/>
              </a:rPr>
              <a:t>Borrowing &amp; Reorganizing</a:t>
            </a:r>
          </a:p>
          <a:p>
            <a:pPr marL="457200" indent="-457200">
              <a:buAutoNum type="arabicPeriod"/>
            </a:pPr>
            <a:r>
              <a:rPr lang="en-US" b="0" i="0" dirty="0">
                <a:effectLst/>
                <a:latin typeface="Arial" panose="020B0604020202020204" pitchFamily="34" charset="0"/>
                <a:cs typeface="Arial" panose="020B0604020202020204" pitchFamily="34" charset="0"/>
              </a:rPr>
              <a:t>Randomness as Genesis</a:t>
            </a:r>
          </a:p>
          <a:p>
            <a:pPr marL="457200" indent="-457200">
              <a:buAutoNum type="arabicPeriod"/>
            </a:pPr>
            <a:r>
              <a:rPr lang="en-US" b="0" i="0" dirty="0">
                <a:effectLst/>
                <a:latin typeface="Arial" panose="020B0604020202020204" pitchFamily="34" charset="0"/>
                <a:cs typeface="Arial" panose="020B0604020202020204" pitchFamily="34" charset="0"/>
              </a:rPr>
              <a:t>Narrow Limits of Change</a:t>
            </a:r>
          </a:p>
          <a:p>
            <a:pPr marL="457200" indent="-457200">
              <a:buAutoNum type="arabicPeriod"/>
            </a:pPr>
            <a:r>
              <a:rPr lang="en-US" b="0" i="0" dirty="0">
                <a:effectLst/>
                <a:latin typeface="Arial" panose="020B0604020202020204" pitchFamily="34" charset="0"/>
                <a:cs typeface="Arial" panose="020B0604020202020204" pitchFamily="34" charset="0"/>
              </a:rPr>
              <a:t>Environmental Organizing &amp; Linking</a:t>
            </a:r>
          </a:p>
          <a:p>
            <a:endParaRPr lang="en-US" dirty="0">
              <a:latin typeface="Arial" panose="020B0604020202020204" pitchFamily="34" charset="0"/>
              <a:cs typeface="Arial" panose="020B0604020202020204" pitchFamily="34" charset="0"/>
            </a:endParaRPr>
          </a:p>
          <a:p>
            <a:r>
              <a:rPr lang="en-US" sz="1400" b="0" i="0" dirty="0" err="1">
                <a:effectLst/>
                <a:latin typeface="-apple-system"/>
              </a:rPr>
              <a:t>Sweller</a:t>
            </a:r>
            <a:r>
              <a:rPr lang="en-US" sz="1400" b="0" i="0" dirty="0">
                <a:effectLst/>
                <a:latin typeface="-apple-system"/>
              </a:rPr>
              <a:t>, J. (2016). Working memory, long-term memory, and instructional design.</a:t>
            </a:r>
            <a:endParaRPr lang="en-IN" sz="1400" dirty="0"/>
          </a:p>
        </p:txBody>
      </p:sp>
      <p:pic>
        <p:nvPicPr>
          <p:cNvPr id="5" name="Picture 4">
            <a:extLst>
              <a:ext uri="{FF2B5EF4-FFF2-40B4-BE49-F238E27FC236}">
                <a16:creationId xmlns:a16="http://schemas.microsoft.com/office/drawing/2014/main" id="{C0710919-73CD-7A24-CA22-5B0ABE8E5979}"/>
              </a:ext>
            </a:extLst>
          </p:cNvPr>
          <p:cNvPicPr>
            <a:picLocks noChangeAspect="1"/>
          </p:cNvPicPr>
          <p:nvPr/>
        </p:nvPicPr>
        <p:blipFill>
          <a:blip r:embed="rId2"/>
          <a:stretch>
            <a:fillRect/>
          </a:stretch>
        </p:blipFill>
        <p:spPr>
          <a:xfrm>
            <a:off x="7441680" y="1925158"/>
            <a:ext cx="2347163" cy="4046571"/>
          </a:xfrm>
          <a:prstGeom prst="rect">
            <a:avLst/>
          </a:prstGeom>
        </p:spPr>
      </p:pic>
    </p:spTree>
    <p:extLst>
      <p:ext uri="{BB962C8B-B14F-4D97-AF65-F5344CB8AC3E}">
        <p14:creationId xmlns:p14="http://schemas.microsoft.com/office/powerpoint/2010/main" val="956789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62D8-FB8E-EE66-5E48-26DC70ECD887}"/>
              </a:ext>
            </a:extLst>
          </p:cNvPr>
          <p:cNvSpPr>
            <a:spLocks noGrp="1"/>
          </p:cNvSpPr>
          <p:nvPr>
            <p:ph type="title"/>
          </p:nvPr>
        </p:nvSpPr>
        <p:spPr/>
        <p:txBody>
          <a:bodyPr/>
          <a:lstStyle/>
          <a:p>
            <a:r>
              <a:rPr lang="en-US" dirty="0"/>
              <a:t>Information Store</a:t>
            </a:r>
            <a:endParaRPr lang="en-IN" dirty="0"/>
          </a:p>
        </p:txBody>
      </p:sp>
      <p:sp>
        <p:nvSpPr>
          <p:cNvPr id="3" name="Content Placeholder 2">
            <a:extLst>
              <a:ext uri="{FF2B5EF4-FFF2-40B4-BE49-F238E27FC236}">
                <a16:creationId xmlns:a16="http://schemas.microsoft.com/office/drawing/2014/main" id="{98335A44-99BA-B378-6A01-3C1EEA977BC2}"/>
              </a:ext>
            </a:extLst>
          </p:cNvPr>
          <p:cNvSpPr>
            <a:spLocks noGrp="1"/>
          </p:cNvSpPr>
          <p:nvPr>
            <p:ph idx="1"/>
          </p:nvPr>
        </p:nvSpPr>
        <p:spPr>
          <a:xfrm>
            <a:off x="5249401" y="2295331"/>
            <a:ext cx="6188029" cy="3287457"/>
          </a:xfrm>
        </p:spPr>
        <p:txBody>
          <a:bodyPr>
            <a:normAutofit fontScale="77500" lnSpcReduction="20000"/>
          </a:bodyPr>
          <a:lstStyle/>
          <a:p>
            <a:endParaRPr lang="en-US" dirty="0">
              <a:latin typeface="Arial" panose="020B0604020202020204" pitchFamily="34" charset="0"/>
              <a:cs typeface="Arial" panose="020B0604020202020204" pitchFamily="34" charset="0"/>
            </a:endParaRPr>
          </a:p>
          <a:p>
            <a:endParaRPr lang="en-US" b="0" i="0" dirty="0">
              <a:effectLst/>
              <a:latin typeface="Arial" panose="020B060402020202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Chess masters recall past configurations with high accuracy, thanks to consistent practice over many years. This kind of information stored in long-term memory is what differentiates experts from novices in almost all fields. </a:t>
            </a:r>
          </a:p>
          <a:p>
            <a:r>
              <a:rPr lang="en-US" b="0" i="0" dirty="0">
                <a:effectLst/>
                <a:latin typeface="Arial" panose="020B0604020202020204" pitchFamily="34" charset="0"/>
                <a:cs typeface="Arial" panose="020B0604020202020204" pitchFamily="34" charset="0"/>
              </a:rPr>
              <a:t>Implication: Learning strategies that are effective for experts, like ill-defined</a:t>
            </a:r>
            <a:r>
              <a:rPr lang="en-US" dirty="0">
                <a:latin typeface="Arial" panose="020B0604020202020204" pitchFamily="34" charset="0"/>
                <a:cs typeface="Arial" panose="020B0604020202020204" pitchFamily="34" charset="0"/>
              </a:rPr>
              <a:t> p</a:t>
            </a:r>
            <a:r>
              <a:rPr lang="en-US" b="0" i="0" dirty="0">
                <a:effectLst/>
                <a:latin typeface="Arial" panose="020B0604020202020204" pitchFamily="34" charset="0"/>
                <a:cs typeface="Arial" panose="020B0604020202020204" pitchFamily="34" charset="0"/>
              </a:rPr>
              <a:t>roblem-solving, may harm novices who need explicit guidance (Expertise Reversal Effect).</a:t>
            </a:r>
          </a:p>
          <a:p>
            <a:br>
              <a:rPr lang="en-US" b="0" i="0" dirty="0">
                <a:effectLst/>
                <a:latin typeface="Arial" panose="020B0604020202020204" pitchFamily="34" charset="0"/>
                <a:cs typeface="Arial" panose="020B0604020202020204" pitchFamily="34" charset="0"/>
              </a:rPr>
            </a:br>
            <a:endParaRPr lang="en-IN" dirty="0"/>
          </a:p>
        </p:txBody>
      </p:sp>
      <p:sp>
        <p:nvSpPr>
          <p:cNvPr id="4" name="AutoShape 2" descr="A scene of a chess master demonstrating remarkable recall of a chessboard configuration. The setting shows a chessboard in mid-game with complex arrangements of chess pieces. The chess master is seated calmly, visually absorbing the board without looking at any reference. Their eyes are closed or focused, suggesting deep mental concentration. Behind the chess master is a blurred background of a library or a quiet room with bookshelves, emphasizing intellectual atmosphere. The chessboard is front and center with black and white pieces intricately arranged in an ongoing match.">
            <a:extLst>
              <a:ext uri="{FF2B5EF4-FFF2-40B4-BE49-F238E27FC236}">
                <a16:creationId xmlns:a16="http://schemas.microsoft.com/office/drawing/2014/main" id="{256455AB-7889-792A-49F8-9592A2A0B4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6" name="Picture 5">
            <a:extLst>
              <a:ext uri="{FF2B5EF4-FFF2-40B4-BE49-F238E27FC236}">
                <a16:creationId xmlns:a16="http://schemas.microsoft.com/office/drawing/2014/main" id="{3257D061-0EE6-BBBE-80A2-D7CE4823CE21}"/>
              </a:ext>
            </a:extLst>
          </p:cNvPr>
          <p:cNvPicPr>
            <a:picLocks noChangeAspect="1"/>
          </p:cNvPicPr>
          <p:nvPr/>
        </p:nvPicPr>
        <p:blipFill>
          <a:blip r:embed="rId2"/>
          <a:stretch>
            <a:fillRect/>
          </a:stretch>
        </p:blipFill>
        <p:spPr>
          <a:xfrm>
            <a:off x="754570" y="2097861"/>
            <a:ext cx="3688400" cy="3772227"/>
          </a:xfrm>
          <a:prstGeom prst="rect">
            <a:avLst/>
          </a:prstGeom>
        </p:spPr>
      </p:pic>
    </p:spTree>
    <p:extLst>
      <p:ext uri="{BB962C8B-B14F-4D97-AF65-F5344CB8AC3E}">
        <p14:creationId xmlns:p14="http://schemas.microsoft.com/office/powerpoint/2010/main" val="1572512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C56C9-4626-5E27-25CF-370D4B042D4B}"/>
              </a:ext>
            </a:extLst>
          </p:cNvPr>
          <p:cNvSpPr>
            <a:spLocks noGrp="1"/>
          </p:cNvSpPr>
          <p:nvPr>
            <p:ph type="title"/>
          </p:nvPr>
        </p:nvSpPr>
        <p:spPr/>
        <p:txBody>
          <a:bodyPr/>
          <a:lstStyle/>
          <a:p>
            <a:r>
              <a:rPr lang="en-US" b="0" i="0" dirty="0">
                <a:effectLst/>
                <a:latin typeface="Arial" panose="020B0604020202020204" pitchFamily="34" charset="0"/>
                <a:cs typeface="Arial" panose="020B0604020202020204" pitchFamily="34" charset="0"/>
              </a:rPr>
              <a:t>Borrowing &amp; Reorganizing</a:t>
            </a:r>
            <a:endParaRPr lang="en-IN" dirty="0"/>
          </a:p>
        </p:txBody>
      </p:sp>
      <p:sp>
        <p:nvSpPr>
          <p:cNvPr id="3" name="Content Placeholder 2">
            <a:extLst>
              <a:ext uri="{FF2B5EF4-FFF2-40B4-BE49-F238E27FC236}">
                <a16:creationId xmlns:a16="http://schemas.microsoft.com/office/drawing/2014/main" id="{7CA40B3F-801B-5A56-A1C1-77956A9F5E8A}"/>
              </a:ext>
            </a:extLst>
          </p:cNvPr>
          <p:cNvSpPr>
            <a:spLocks noGrp="1"/>
          </p:cNvSpPr>
          <p:nvPr>
            <p:ph idx="1"/>
          </p:nvPr>
        </p:nvSpPr>
        <p:spPr/>
        <p:txBody>
          <a:bodyPr/>
          <a:lstStyle/>
          <a:p>
            <a:r>
              <a:rPr lang="en-US" sz="1800" b="0" i="0" dirty="0">
                <a:effectLst/>
                <a:latin typeface="Arial" panose="020B0604020202020204" pitchFamily="34" charset="0"/>
                <a:cs typeface="Arial" panose="020B0604020202020204" pitchFamily="34" charset="0"/>
              </a:rPr>
              <a:t>Much of what we learn is borrowed from others and reorganized based on prior knowledge. </a:t>
            </a:r>
          </a:p>
          <a:p>
            <a:r>
              <a:rPr lang="en-US" sz="1800" b="0" i="0" dirty="0">
                <a:effectLst/>
                <a:latin typeface="Arial" panose="020B0604020202020204" pitchFamily="34" charset="0"/>
                <a:cs typeface="Arial" panose="020B0604020202020204" pitchFamily="34" charset="0"/>
              </a:rPr>
              <a:t>Implication: Novices perform better with worked examples. They could start by borrowing solutions before solving problems on their own.</a:t>
            </a:r>
          </a:p>
          <a:p>
            <a:r>
              <a:rPr lang="en-US" sz="1100" dirty="0">
                <a:latin typeface="Arial" panose="020B0604020202020204" pitchFamily="34" charset="0"/>
                <a:cs typeface="Arial" panose="020B0604020202020204" pitchFamily="34" charset="0"/>
              </a:rPr>
              <a:t>Image copyright: </a:t>
            </a:r>
            <a:r>
              <a:rPr lang="en-IN" sz="1100" b="0" i="0" u="sng" dirty="0">
                <a:effectLst/>
                <a:latin typeface="Inter Var"/>
                <a:hlinkClick r:id="rId2"/>
              </a:rPr>
              <a:t>Christina </a:t>
            </a:r>
            <a:r>
              <a:rPr lang="en-IN" sz="1100" b="0" i="0" u="sng" dirty="0" err="1">
                <a:effectLst/>
                <a:latin typeface="Inter Var"/>
                <a:hlinkClick r:id="rId2"/>
              </a:rPr>
              <a:t>Areizaga</a:t>
            </a:r>
            <a:r>
              <a:rPr lang="en-IN" sz="1100" b="0" i="0" u="sng" dirty="0">
                <a:effectLst/>
                <a:latin typeface="Inter Var"/>
                <a:hlinkClick r:id="rId2"/>
              </a:rPr>
              <a:t> Barbieri</a:t>
            </a:r>
            <a:endParaRPr lang="en-US" sz="1100" b="0" i="0" dirty="0">
              <a:effectLst/>
              <a:latin typeface="Arial" panose="020B0604020202020204" pitchFamily="34" charset="0"/>
              <a:cs typeface="Arial" panose="020B0604020202020204" pitchFamily="34" charset="0"/>
            </a:endParaRPr>
          </a:p>
          <a:p>
            <a:br>
              <a:rPr lang="en-US" b="0" i="0" dirty="0">
                <a:effectLst/>
                <a:latin typeface="Arial" panose="020B0604020202020204" pitchFamily="34" charset="0"/>
                <a:cs typeface="Arial" panose="020B0604020202020204" pitchFamily="34" charset="0"/>
              </a:rPr>
            </a:br>
            <a:endParaRPr lang="en-IN" dirty="0"/>
          </a:p>
        </p:txBody>
      </p:sp>
      <p:pic>
        <p:nvPicPr>
          <p:cNvPr id="5" name="Picture 4">
            <a:extLst>
              <a:ext uri="{FF2B5EF4-FFF2-40B4-BE49-F238E27FC236}">
                <a16:creationId xmlns:a16="http://schemas.microsoft.com/office/drawing/2014/main" id="{2809D13F-8058-230F-5F5A-BF0AD37555E3}"/>
              </a:ext>
            </a:extLst>
          </p:cNvPr>
          <p:cNvPicPr>
            <a:picLocks noChangeAspect="1"/>
          </p:cNvPicPr>
          <p:nvPr/>
        </p:nvPicPr>
        <p:blipFill>
          <a:blip r:embed="rId3"/>
          <a:stretch>
            <a:fillRect/>
          </a:stretch>
        </p:blipFill>
        <p:spPr>
          <a:xfrm>
            <a:off x="2612571" y="3592285"/>
            <a:ext cx="5831633" cy="2647648"/>
          </a:xfrm>
          <a:prstGeom prst="rect">
            <a:avLst/>
          </a:prstGeom>
        </p:spPr>
      </p:pic>
    </p:spTree>
    <p:extLst>
      <p:ext uri="{BB962C8B-B14F-4D97-AF65-F5344CB8AC3E}">
        <p14:creationId xmlns:p14="http://schemas.microsoft.com/office/powerpoint/2010/main" val="81779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7068-6102-4DB1-F6C5-DC7B63696DEE}"/>
              </a:ext>
            </a:extLst>
          </p:cNvPr>
          <p:cNvSpPr>
            <a:spLocks noGrp="1"/>
          </p:cNvSpPr>
          <p:nvPr>
            <p:ph type="title"/>
          </p:nvPr>
        </p:nvSpPr>
        <p:spPr/>
        <p:txBody>
          <a:bodyPr/>
          <a:lstStyle/>
          <a:p>
            <a:r>
              <a:rPr lang="en-US" b="0" i="0" dirty="0">
                <a:effectLst/>
                <a:latin typeface="Arial" panose="020B0604020202020204" pitchFamily="34" charset="0"/>
                <a:cs typeface="Arial" panose="020B0604020202020204" pitchFamily="34" charset="0"/>
              </a:rPr>
              <a:t>Randomness as Genesis</a:t>
            </a:r>
            <a:endParaRPr lang="en-IN" dirty="0"/>
          </a:p>
        </p:txBody>
      </p:sp>
      <p:sp>
        <p:nvSpPr>
          <p:cNvPr id="3" name="Content Placeholder 2">
            <a:extLst>
              <a:ext uri="{FF2B5EF4-FFF2-40B4-BE49-F238E27FC236}">
                <a16:creationId xmlns:a16="http://schemas.microsoft.com/office/drawing/2014/main" id="{8DD2D99C-039B-7CF9-A5BE-CC8BC64B9177}"/>
              </a:ext>
            </a:extLst>
          </p:cNvPr>
          <p:cNvSpPr>
            <a:spLocks noGrp="1"/>
          </p:cNvSpPr>
          <p:nvPr>
            <p:ph idx="1"/>
          </p:nvPr>
        </p:nvSpPr>
        <p:spPr>
          <a:xfrm>
            <a:off x="5505061" y="2108718"/>
            <a:ext cx="5178489" cy="3396343"/>
          </a:xfrm>
        </p:spPr>
        <p:txBody>
          <a:bodyPr>
            <a:normAutofit/>
          </a:bodyPr>
          <a:lstStyle/>
          <a:p>
            <a:r>
              <a:rPr lang="en-US" b="0" i="0" dirty="0">
                <a:effectLst/>
                <a:latin typeface="Arial" panose="020B0604020202020204" pitchFamily="34" charset="0"/>
                <a:cs typeface="Arial" panose="020B0604020202020204" pitchFamily="34" charset="0"/>
              </a:rPr>
              <a:t>New knowledge creation mirrors biological evolution – we try out solutions, test effectiveness and retain successful ones in memory. Trial &amp; Error</a:t>
            </a:r>
            <a:r>
              <a:rPr lang="en-US" dirty="0">
                <a:latin typeface="Arial" panose="020B0604020202020204" pitchFamily="34" charset="0"/>
                <a:cs typeface="Arial" panose="020B0604020202020204" pitchFamily="34" charset="0"/>
              </a:rPr>
              <a:t>.</a:t>
            </a:r>
            <a:r>
              <a:rPr lang="en-US" b="0" i="0" dirty="0">
                <a:effectLst/>
                <a:latin typeface="Arial" panose="020B0604020202020204" pitchFamily="34" charset="0"/>
                <a:cs typeface="Arial" panose="020B0604020202020204" pitchFamily="34" charset="0"/>
              </a:rPr>
              <a:t> </a:t>
            </a:r>
          </a:p>
          <a:p>
            <a:r>
              <a:rPr lang="en-US" b="0" i="0" dirty="0">
                <a:effectLst/>
                <a:latin typeface="Arial" panose="020B0604020202020204" pitchFamily="34" charset="0"/>
                <a:cs typeface="Arial" panose="020B0604020202020204" pitchFamily="34" charset="0"/>
              </a:rPr>
              <a:t>Others can then borrow and reorganize this new knowledge.</a:t>
            </a:r>
          </a:p>
          <a:p>
            <a:br>
              <a:rPr lang="en-US" b="0" i="0" dirty="0">
                <a:effectLst/>
                <a:latin typeface="Arial" panose="020B0604020202020204" pitchFamily="34" charset="0"/>
                <a:cs typeface="Arial" panose="020B0604020202020204" pitchFamily="34" charset="0"/>
              </a:rPr>
            </a:br>
            <a:endParaRPr lang="en-IN" dirty="0"/>
          </a:p>
        </p:txBody>
      </p:sp>
      <p:pic>
        <p:nvPicPr>
          <p:cNvPr id="5" name="Picture 4">
            <a:extLst>
              <a:ext uri="{FF2B5EF4-FFF2-40B4-BE49-F238E27FC236}">
                <a16:creationId xmlns:a16="http://schemas.microsoft.com/office/drawing/2014/main" id="{697765E4-9205-DAEE-CBA6-76A4EE8BFF1B}"/>
              </a:ext>
            </a:extLst>
          </p:cNvPr>
          <p:cNvPicPr>
            <a:picLocks noChangeAspect="1"/>
          </p:cNvPicPr>
          <p:nvPr/>
        </p:nvPicPr>
        <p:blipFill>
          <a:blip r:embed="rId2"/>
          <a:stretch>
            <a:fillRect/>
          </a:stretch>
        </p:blipFill>
        <p:spPr>
          <a:xfrm>
            <a:off x="1213440" y="1985236"/>
            <a:ext cx="3718882" cy="3764606"/>
          </a:xfrm>
          <a:prstGeom prst="rect">
            <a:avLst/>
          </a:prstGeom>
        </p:spPr>
      </p:pic>
    </p:spTree>
    <p:extLst>
      <p:ext uri="{BB962C8B-B14F-4D97-AF65-F5344CB8AC3E}">
        <p14:creationId xmlns:p14="http://schemas.microsoft.com/office/powerpoint/2010/main" val="4059469124"/>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8F3CD65D-61A5-43C9-A837-6EC73C7DA8AB}">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{CB92F3D8-9098-4B68-98FA-536ECEB2AA21}tf11437505_win32</Template>
  <TotalTime>1358</TotalTime>
  <Words>1299</Words>
  <Application>Microsoft Office PowerPoint</Application>
  <PresentationFormat>Widescreen</PresentationFormat>
  <Paragraphs>104</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RetrospectVTI</vt:lpstr>
      <vt:lpstr>Learning Design and Cognition</vt:lpstr>
      <vt:lpstr>Three ideas from learning sciences</vt:lpstr>
      <vt:lpstr>Novices vs Experts</vt:lpstr>
      <vt:lpstr>Cognitive Load Theory</vt:lpstr>
      <vt:lpstr>Biologically Primary vs Biologically Secondary</vt:lpstr>
      <vt:lpstr>PowerPoint Presentation</vt:lpstr>
      <vt:lpstr>Information Store</vt:lpstr>
      <vt:lpstr>Borrowing &amp; Reorganizing</vt:lpstr>
      <vt:lpstr>Randomness as Genesis</vt:lpstr>
      <vt:lpstr>Narrow Limits of Change</vt:lpstr>
      <vt:lpstr>Environmental Organizing &amp; Linking</vt:lpstr>
      <vt:lpstr>How Working Memory Works</vt:lpstr>
      <vt:lpstr>PowerPoint Presentation</vt:lpstr>
      <vt:lpstr>How the Human Brain Learns</vt:lpstr>
      <vt:lpstr>CLT: Strategies to Maximise Learning</vt:lpstr>
      <vt:lpstr>Richard Mayer’s Multimedia Learning</vt:lpstr>
      <vt:lpstr>Coherence Principle</vt:lpstr>
      <vt:lpstr>Signalling Principle</vt:lpstr>
      <vt:lpstr>Redundancy Principle</vt:lpstr>
      <vt:lpstr>Spatial Contiguity Principle</vt:lpstr>
      <vt:lpstr>Temporal Contiguity Principle</vt:lpstr>
      <vt:lpstr>Segmenting Principle</vt:lpstr>
      <vt:lpstr>Pre-training Principle</vt:lpstr>
      <vt:lpstr>Modality Principle</vt:lpstr>
      <vt:lpstr>Multimedia Principle</vt:lpstr>
      <vt:lpstr>Personalisation Principle</vt:lpstr>
      <vt:lpstr>Voice Principle</vt:lpstr>
      <vt:lpstr>Image Principle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Goals First: Backward Design</dc:title>
  <dc:creator>Anil Mammen</dc:creator>
  <cp:lastModifiedBy>Anil Mammen</cp:lastModifiedBy>
  <cp:revision>60</cp:revision>
  <dcterms:created xsi:type="dcterms:W3CDTF">2024-01-20T09:13:41Z</dcterms:created>
  <dcterms:modified xsi:type="dcterms:W3CDTF">2025-04-11T11:20:57Z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